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Lst>
  <p:sldSz cy="91440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10" roundtripDataSignature="AMtx7miGuX47vsF47vZCixWEXThuxeO8+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4F76D4A-707F-40ED-AACD-B9F6E84ED628}">
  <a:tblStyle styleId="{D4F76D4A-707F-40ED-AACD-B9F6E84ED628}"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3"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customXml" Target="../customXml/item2.xml"/><Relationship Id="rId2" Type="http://schemas.openxmlformats.org/officeDocument/2006/relationships/viewProps" Target="viewProps.xml"/><Relationship Id="rId1" Type="http://schemas.openxmlformats.org/officeDocument/2006/relationships/theme" Target="theme/theme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Master" Target="slideMasters/slideMaster1.xml"/><Relationship Id="rId10" Type="http://customschemas.google.com/relationships/presentationmetadata" Target="metadata"/><Relationship Id="rId4" Type="http://schemas.openxmlformats.org/officeDocument/2006/relationships/tableStyles" Target="tableStyles.xml"/><Relationship Id="rId9"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1" name="Shape 11"/>
        <p:cNvGrpSpPr/>
        <p:nvPr/>
      </p:nvGrpSpPr>
      <p:grpSpPr>
        <a:xfrm>
          <a:off x="0" y="0"/>
          <a:ext cx="0" cy="0"/>
          <a:chOff x="0" y="0"/>
          <a:chExt cx="0" cy="0"/>
        </a:xfrm>
      </p:grpSpPr>
      <p:sp>
        <p:nvSpPr>
          <p:cNvPr id="12" name="Google Shape;12;p5"/>
          <p:cNvSpPr txBox="1"/>
          <p:nvPr>
            <p:ph idx="11" type="ftr"/>
          </p:nvPr>
        </p:nvSpPr>
        <p:spPr>
          <a:xfrm>
            <a:off x="2331720" y="8503920"/>
            <a:ext cx="2194560" cy="4572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
          <p:cNvSpPr txBox="1"/>
          <p:nvPr>
            <p:ph idx="10" type="dt"/>
          </p:nvPr>
        </p:nvSpPr>
        <p:spPr>
          <a:xfrm>
            <a:off x="342900" y="8503920"/>
            <a:ext cx="1577340" cy="457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5"/>
          <p:cNvSpPr txBox="1"/>
          <p:nvPr>
            <p:ph idx="12" type="sldNum"/>
          </p:nvPr>
        </p:nvSpPr>
        <p:spPr>
          <a:xfrm>
            <a:off x="4937760" y="8503920"/>
            <a:ext cx="1577340" cy="4572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6"/>
          <p:cNvSpPr txBox="1"/>
          <p:nvPr>
            <p:ph type="ctrTitle"/>
          </p:nvPr>
        </p:nvSpPr>
        <p:spPr>
          <a:xfrm>
            <a:off x="514350" y="2834640"/>
            <a:ext cx="5829300" cy="192024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6"/>
          <p:cNvSpPr txBox="1"/>
          <p:nvPr>
            <p:ph idx="1" type="subTitle"/>
          </p:nvPr>
        </p:nvSpPr>
        <p:spPr>
          <a:xfrm>
            <a:off x="1028700" y="5120640"/>
            <a:ext cx="4800600" cy="22860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6"/>
          <p:cNvSpPr txBox="1"/>
          <p:nvPr>
            <p:ph idx="11" type="ftr"/>
          </p:nvPr>
        </p:nvSpPr>
        <p:spPr>
          <a:xfrm>
            <a:off x="2331720" y="8503920"/>
            <a:ext cx="2194560" cy="4572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6"/>
          <p:cNvSpPr txBox="1"/>
          <p:nvPr>
            <p:ph idx="10" type="dt"/>
          </p:nvPr>
        </p:nvSpPr>
        <p:spPr>
          <a:xfrm>
            <a:off x="342900" y="8503920"/>
            <a:ext cx="1577340" cy="457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6"/>
          <p:cNvSpPr txBox="1"/>
          <p:nvPr>
            <p:ph idx="12" type="sldNum"/>
          </p:nvPr>
        </p:nvSpPr>
        <p:spPr>
          <a:xfrm>
            <a:off x="4937760" y="8503920"/>
            <a:ext cx="1577340" cy="4572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7"/>
          <p:cNvSpPr txBox="1"/>
          <p:nvPr>
            <p:ph type="title"/>
          </p:nvPr>
        </p:nvSpPr>
        <p:spPr>
          <a:xfrm>
            <a:off x="342900" y="365760"/>
            <a:ext cx="6172200" cy="146304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7"/>
          <p:cNvSpPr txBox="1"/>
          <p:nvPr>
            <p:ph idx="1" type="body"/>
          </p:nvPr>
        </p:nvSpPr>
        <p:spPr>
          <a:xfrm>
            <a:off x="342900" y="2103120"/>
            <a:ext cx="6172200" cy="603504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4" name="Google Shape;24;p7"/>
          <p:cNvSpPr txBox="1"/>
          <p:nvPr>
            <p:ph idx="11" type="ftr"/>
          </p:nvPr>
        </p:nvSpPr>
        <p:spPr>
          <a:xfrm>
            <a:off x="2331720" y="8503920"/>
            <a:ext cx="2194560" cy="4572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7"/>
          <p:cNvSpPr txBox="1"/>
          <p:nvPr>
            <p:ph idx="10" type="dt"/>
          </p:nvPr>
        </p:nvSpPr>
        <p:spPr>
          <a:xfrm>
            <a:off x="342900" y="8503920"/>
            <a:ext cx="1577340" cy="457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7"/>
          <p:cNvSpPr txBox="1"/>
          <p:nvPr>
            <p:ph idx="12" type="sldNum"/>
          </p:nvPr>
        </p:nvSpPr>
        <p:spPr>
          <a:xfrm>
            <a:off x="4937760" y="8503920"/>
            <a:ext cx="1577340" cy="4572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7" name="Shape 27"/>
        <p:cNvGrpSpPr/>
        <p:nvPr/>
      </p:nvGrpSpPr>
      <p:grpSpPr>
        <a:xfrm>
          <a:off x="0" y="0"/>
          <a:ext cx="0" cy="0"/>
          <a:chOff x="0" y="0"/>
          <a:chExt cx="0" cy="0"/>
        </a:xfrm>
      </p:grpSpPr>
      <p:sp>
        <p:nvSpPr>
          <p:cNvPr id="28" name="Google Shape;28;p8"/>
          <p:cNvSpPr txBox="1"/>
          <p:nvPr>
            <p:ph type="title"/>
          </p:nvPr>
        </p:nvSpPr>
        <p:spPr>
          <a:xfrm>
            <a:off x="342900" y="365760"/>
            <a:ext cx="6172200" cy="146304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8"/>
          <p:cNvSpPr txBox="1"/>
          <p:nvPr>
            <p:ph idx="1" type="body"/>
          </p:nvPr>
        </p:nvSpPr>
        <p:spPr>
          <a:xfrm>
            <a:off x="342900" y="2103120"/>
            <a:ext cx="2983230" cy="603504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0" name="Google Shape;30;p8"/>
          <p:cNvSpPr txBox="1"/>
          <p:nvPr>
            <p:ph idx="2" type="body"/>
          </p:nvPr>
        </p:nvSpPr>
        <p:spPr>
          <a:xfrm>
            <a:off x="3531870" y="2103120"/>
            <a:ext cx="2983230" cy="603504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8"/>
          <p:cNvSpPr txBox="1"/>
          <p:nvPr>
            <p:ph idx="11" type="ftr"/>
          </p:nvPr>
        </p:nvSpPr>
        <p:spPr>
          <a:xfrm>
            <a:off x="2331720" y="8503920"/>
            <a:ext cx="2194560" cy="4572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8"/>
          <p:cNvSpPr txBox="1"/>
          <p:nvPr>
            <p:ph idx="10" type="dt"/>
          </p:nvPr>
        </p:nvSpPr>
        <p:spPr>
          <a:xfrm>
            <a:off x="342900" y="8503920"/>
            <a:ext cx="1577340" cy="457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8"/>
          <p:cNvSpPr txBox="1"/>
          <p:nvPr>
            <p:ph idx="12" type="sldNum"/>
          </p:nvPr>
        </p:nvSpPr>
        <p:spPr>
          <a:xfrm>
            <a:off x="4937760" y="8503920"/>
            <a:ext cx="1577340" cy="4572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4" name="Shape 34"/>
        <p:cNvGrpSpPr/>
        <p:nvPr/>
      </p:nvGrpSpPr>
      <p:grpSpPr>
        <a:xfrm>
          <a:off x="0" y="0"/>
          <a:ext cx="0" cy="0"/>
          <a:chOff x="0" y="0"/>
          <a:chExt cx="0" cy="0"/>
        </a:xfrm>
      </p:grpSpPr>
      <p:sp>
        <p:nvSpPr>
          <p:cNvPr id="35" name="Google Shape;35;p9"/>
          <p:cNvSpPr txBox="1"/>
          <p:nvPr>
            <p:ph type="title"/>
          </p:nvPr>
        </p:nvSpPr>
        <p:spPr>
          <a:xfrm>
            <a:off x="342900" y="365760"/>
            <a:ext cx="6172200" cy="146304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9"/>
          <p:cNvSpPr txBox="1"/>
          <p:nvPr>
            <p:ph idx="11" type="ftr"/>
          </p:nvPr>
        </p:nvSpPr>
        <p:spPr>
          <a:xfrm>
            <a:off x="2331720" y="8503920"/>
            <a:ext cx="2194560" cy="4572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9"/>
          <p:cNvSpPr txBox="1"/>
          <p:nvPr>
            <p:ph idx="10" type="dt"/>
          </p:nvPr>
        </p:nvSpPr>
        <p:spPr>
          <a:xfrm>
            <a:off x="342900" y="8503920"/>
            <a:ext cx="1577340" cy="457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9"/>
          <p:cNvSpPr txBox="1"/>
          <p:nvPr>
            <p:ph idx="12" type="sldNum"/>
          </p:nvPr>
        </p:nvSpPr>
        <p:spPr>
          <a:xfrm>
            <a:off x="4937760" y="8503920"/>
            <a:ext cx="1577340" cy="457200"/>
          </a:xfrm>
          <a:prstGeom prst="rect">
            <a:avLst/>
          </a:prstGeom>
          <a:noFill/>
          <a:ln>
            <a:noFill/>
          </a:ln>
        </p:spPr>
        <p:txBody>
          <a:bodyPr anchorCtr="0" anchor="t" bIns="0" lIns="0" spcFirstLastPara="1" rIns="0" wrap="square" tIns="0">
            <a:spAutoFit/>
          </a:bodyPr>
          <a:lstStyle>
            <a:lvl1pPr indent="0" lvl="0" algn="r">
              <a:spcBef>
                <a:spcPts val="0"/>
              </a:spcBef>
              <a:buNone/>
              <a:defRPr>
                <a:solidFill>
                  <a:srgbClr val="888888"/>
                </a:solidFill>
              </a:defRPr>
            </a:lvl1pPr>
            <a:lvl2pPr indent="0" lvl="1" algn="r">
              <a:spcBef>
                <a:spcPts val="0"/>
              </a:spcBef>
              <a:buNone/>
              <a:defRPr>
                <a:solidFill>
                  <a:srgbClr val="888888"/>
                </a:solidFill>
              </a:defRPr>
            </a:lvl2pPr>
            <a:lvl3pPr indent="0" lvl="2" algn="r">
              <a:spcBef>
                <a:spcPts val="0"/>
              </a:spcBef>
              <a:buNone/>
              <a:defRPr>
                <a:solidFill>
                  <a:srgbClr val="888888"/>
                </a:solidFill>
              </a:defRPr>
            </a:lvl3pPr>
            <a:lvl4pPr indent="0" lvl="3" algn="r">
              <a:spcBef>
                <a:spcPts val="0"/>
              </a:spcBef>
              <a:buNone/>
              <a:defRPr>
                <a:solidFill>
                  <a:srgbClr val="888888"/>
                </a:solidFill>
              </a:defRPr>
            </a:lvl4pPr>
            <a:lvl5pPr indent="0" lvl="4" algn="r">
              <a:spcBef>
                <a:spcPts val="0"/>
              </a:spcBef>
              <a:buNone/>
              <a:defRPr>
                <a:solidFill>
                  <a:srgbClr val="888888"/>
                </a:solidFill>
              </a:defRPr>
            </a:lvl5pPr>
            <a:lvl6pPr indent="0" lvl="5" algn="r">
              <a:spcBef>
                <a:spcPts val="0"/>
              </a:spcBef>
              <a:buNone/>
              <a:defRPr>
                <a:solidFill>
                  <a:srgbClr val="888888"/>
                </a:solidFill>
              </a:defRPr>
            </a:lvl6pPr>
            <a:lvl7pPr indent="0" lvl="6" algn="r">
              <a:spcBef>
                <a:spcPts val="0"/>
              </a:spcBef>
              <a:buNone/>
              <a:defRPr>
                <a:solidFill>
                  <a:srgbClr val="888888"/>
                </a:solidFill>
              </a:defRPr>
            </a:lvl7pPr>
            <a:lvl8pPr indent="0" lvl="7" algn="r">
              <a:spcBef>
                <a:spcPts val="0"/>
              </a:spcBef>
              <a:buNone/>
              <a:defRPr>
                <a:solidFill>
                  <a:srgbClr val="888888"/>
                </a:solidFill>
              </a:defRPr>
            </a:lvl8pPr>
            <a:lvl9pPr indent="0" lvl="8"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342900" y="365760"/>
            <a:ext cx="6172200" cy="146304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342900" y="2103120"/>
            <a:ext cx="6172200" cy="6035040"/>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8" name="Google Shape;8;p4"/>
          <p:cNvSpPr txBox="1"/>
          <p:nvPr>
            <p:ph idx="11" type="ftr"/>
          </p:nvPr>
        </p:nvSpPr>
        <p:spPr>
          <a:xfrm>
            <a:off x="2331720" y="8503920"/>
            <a:ext cx="2194560" cy="4572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4"/>
          <p:cNvSpPr txBox="1"/>
          <p:nvPr>
            <p:ph idx="10" type="dt"/>
          </p:nvPr>
        </p:nvSpPr>
        <p:spPr>
          <a:xfrm>
            <a:off x="342900" y="8503920"/>
            <a:ext cx="1577340" cy="4572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 name="Google Shape;10;p4"/>
          <p:cNvSpPr txBox="1"/>
          <p:nvPr>
            <p:ph idx="12" type="sldNum"/>
          </p:nvPr>
        </p:nvSpPr>
        <p:spPr>
          <a:xfrm>
            <a:off x="4937760" y="8503920"/>
            <a:ext cx="1577340" cy="457200"/>
          </a:xfrm>
          <a:prstGeom prst="rect">
            <a:avLst/>
          </a:prstGeom>
          <a:noFill/>
          <a:ln>
            <a:noFill/>
          </a:ln>
        </p:spPr>
        <p:txBody>
          <a:bodyPr anchorCtr="0" anchor="t" bIns="0" lIns="0" spcFirstLastPara="1" rIns="0" wrap="square" tIns="0">
            <a:spAutoFit/>
          </a:bodyPr>
          <a:lstStyle>
            <a:lvl1pPr indent="0" lvl="0" algn="r">
              <a:spcBef>
                <a:spcPts val="0"/>
              </a:spcBef>
              <a:buNone/>
              <a:defRPr sz="1800">
                <a:solidFill>
                  <a:srgbClr val="888888"/>
                </a:solidFill>
              </a:defRPr>
            </a:lvl1pPr>
            <a:lvl2pPr indent="0" lvl="1" algn="r">
              <a:spcBef>
                <a:spcPts val="0"/>
              </a:spcBef>
              <a:buNone/>
              <a:defRPr sz="1800">
                <a:solidFill>
                  <a:srgbClr val="888888"/>
                </a:solidFill>
              </a:defRPr>
            </a:lvl2pPr>
            <a:lvl3pPr indent="0" lvl="2" algn="r">
              <a:spcBef>
                <a:spcPts val="0"/>
              </a:spcBef>
              <a:buNone/>
              <a:defRPr sz="1800">
                <a:solidFill>
                  <a:srgbClr val="888888"/>
                </a:solidFill>
              </a:defRPr>
            </a:lvl3pPr>
            <a:lvl4pPr indent="0" lvl="3" algn="r">
              <a:spcBef>
                <a:spcPts val="0"/>
              </a:spcBef>
              <a:buNone/>
              <a:defRPr sz="1800">
                <a:solidFill>
                  <a:srgbClr val="888888"/>
                </a:solidFill>
              </a:defRPr>
            </a:lvl4pPr>
            <a:lvl5pPr indent="0" lvl="4" algn="r">
              <a:spcBef>
                <a:spcPts val="0"/>
              </a:spcBef>
              <a:buNone/>
              <a:defRPr sz="1800">
                <a:solidFill>
                  <a:srgbClr val="888888"/>
                </a:solidFill>
              </a:defRPr>
            </a:lvl5pPr>
            <a:lvl6pPr indent="0" lvl="5" algn="r">
              <a:spcBef>
                <a:spcPts val="0"/>
              </a:spcBef>
              <a:buNone/>
              <a:defRPr sz="1800">
                <a:solidFill>
                  <a:srgbClr val="888888"/>
                </a:solidFill>
              </a:defRPr>
            </a:lvl6pPr>
            <a:lvl7pPr indent="0" lvl="6" algn="r">
              <a:spcBef>
                <a:spcPts val="0"/>
              </a:spcBef>
              <a:buNone/>
              <a:defRPr sz="1800">
                <a:solidFill>
                  <a:srgbClr val="888888"/>
                </a:solidFill>
              </a:defRPr>
            </a:lvl7pPr>
            <a:lvl8pPr indent="0" lvl="7" algn="r">
              <a:spcBef>
                <a:spcPts val="0"/>
              </a:spcBef>
              <a:buNone/>
              <a:defRPr sz="1800">
                <a:solidFill>
                  <a:srgbClr val="888888"/>
                </a:solidFill>
              </a:defRPr>
            </a:lvl8pPr>
            <a:lvl9pPr indent="0" lvl="8" algn="r">
              <a:spcBef>
                <a:spcPts val="0"/>
              </a:spcBef>
              <a:buNone/>
              <a:defRPr sz="1800">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van_schaik@lumc.nl" TargetMode="External"/><Relationship Id="rId4" Type="http://schemas.openxmlformats.org/officeDocument/2006/relationships/image" Target="../media/image3.png"/><Relationship Id="rId5" Type="http://schemas.openxmlformats.org/officeDocument/2006/relationships/image" Target="../media/image7.jpg"/><Relationship Id="rId6" Type="http://schemas.openxmlformats.org/officeDocument/2006/relationships/image" Target="../media/image1.jpg"/><Relationship Id="rId7"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mailto:nefro.plan@gmail.com" TargetMode="External"/><Relationship Id="rId4" Type="http://schemas.openxmlformats.org/officeDocument/2006/relationships/hyperlink" Target="mailto:nefro.plan@gmail.com" TargetMode="External"/><Relationship Id="rId9" Type="http://schemas.openxmlformats.org/officeDocument/2006/relationships/image" Target="../media/image5.png"/><Relationship Id="rId5" Type="http://schemas.openxmlformats.org/officeDocument/2006/relationships/hyperlink" Target="mailto:nefro.plan@gmail.com" TargetMode="External"/><Relationship Id="rId6" Type="http://schemas.openxmlformats.org/officeDocument/2006/relationships/hyperlink" Target="https://www.linkedin.com/in/plan-platform-researchers-nephrology-573788222/" TargetMode="External"/><Relationship Id="rId7" Type="http://schemas.openxmlformats.org/officeDocument/2006/relationships/hyperlink" Target="https://www.nefro.nl/" TargetMode="External"/><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42" name="Shape 42"/>
        <p:cNvGrpSpPr/>
        <p:nvPr/>
      </p:nvGrpSpPr>
      <p:grpSpPr>
        <a:xfrm>
          <a:off x="0" y="0"/>
          <a:ext cx="0" cy="0"/>
          <a:chOff x="0" y="0"/>
          <a:chExt cx="0" cy="0"/>
        </a:xfrm>
      </p:grpSpPr>
      <p:sp>
        <p:nvSpPr>
          <p:cNvPr id="43" name="Google Shape;43;p1"/>
          <p:cNvSpPr/>
          <p:nvPr/>
        </p:nvSpPr>
        <p:spPr>
          <a:xfrm>
            <a:off x="145411" y="2343073"/>
            <a:ext cx="6609080" cy="6634480"/>
          </a:xfrm>
          <a:custGeom>
            <a:rect b="b" l="l" r="r" t="t"/>
            <a:pathLst>
              <a:path extrusionOk="0" h="6634480" w="6609080">
                <a:moveTo>
                  <a:pt x="6608824" y="0"/>
                </a:moveTo>
                <a:lnTo>
                  <a:pt x="0" y="0"/>
                </a:lnTo>
                <a:lnTo>
                  <a:pt x="0" y="6634237"/>
                </a:lnTo>
                <a:lnTo>
                  <a:pt x="6608824" y="6634237"/>
                </a:lnTo>
                <a:lnTo>
                  <a:pt x="6608824" y="0"/>
                </a:lnTo>
                <a:close/>
              </a:path>
            </a:pathLst>
          </a:custGeom>
          <a:solidFill>
            <a:srgbClr val="7CA8DF">
              <a:alpha val="14509"/>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aphicFrame>
        <p:nvGraphicFramePr>
          <p:cNvPr id="44" name="Google Shape;44;p1"/>
          <p:cNvGraphicFramePr/>
          <p:nvPr/>
        </p:nvGraphicFramePr>
        <p:xfrm>
          <a:off x="115914" y="1726699"/>
          <a:ext cx="3000000" cy="3000000"/>
        </p:xfrm>
        <a:graphic>
          <a:graphicData uri="http://schemas.openxmlformats.org/drawingml/2006/table">
            <a:tbl>
              <a:tblPr bandRow="1" firstRow="1">
                <a:noFill/>
                <a:tableStyleId>{D4F76D4A-707F-40ED-AACD-B9F6E84ED628}</a:tableStyleId>
              </a:tblPr>
              <a:tblGrid>
                <a:gridCol w="137150"/>
                <a:gridCol w="236850"/>
                <a:gridCol w="307350"/>
                <a:gridCol w="5208275"/>
                <a:gridCol w="307350"/>
                <a:gridCol w="236850"/>
                <a:gridCol w="121925"/>
                <a:gridCol w="50175"/>
              </a:tblGrid>
              <a:tr h="499750">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38100">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28575">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28575">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4445" rtl="0" algn="ctr">
                        <a:lnSpc>
                          <a:spcPct val="100000"/>
                        </a:lnSpc>
                        <a:spcBef>
                          <a:spcPts val="0"/>
                        </a:spcBef>
                        <a:spcAft>
                          <a:spcPts val="0"/>
                        </a:spcAft>
                        <a:buNone/>
                      </a:pPr>
                      <a:r>
                        <a:rPr b="1" lang="en-US" sz="2600" u="none" cap="none" strike="noStrike">
                          <a:solidFill>
                            <a:srgbClr val="FFFFFF"/>
                          </a:solidFill>
                          <a:latin typeface="Calibri"/>
                          <a:ea typeface="Calibri"/>
                          <a:cs typeface="Calibri"/>
                          <a:sym typeface="Calibri"/>
                        </a:rPr>
                        <a:t>NEWSLETTER - SEPTEMBER 2023</a:t>
                      </a:r>
                      <a:endParaRPr sz="2600" u="none" cap="none" strike="noStrike">
                        <a:latin typeface="Calibri"/>
                        <a:ea typeface="Calibri"/>
                        <a:cs typeface="Calibri"/>
                        <a:sym typeface="Calibri"/>
                      </a:endParaRPr>
                    </a:p>
                  </a:txBody>
                  <a:tcPr marT="35550" marB="0" marR="0" marL="0">
                    <a:lnL cap="flat" cmpd="sng" w="38100">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57150">
                      <a:solidFill>
                        <a:srgbClr val="4F81BD"/>
                      </a:solidFill>
                      <a:prstDash val="solid"/>
                      <a:round/>
                      <a:headEnd len="sm" w="sm" type="none"/>
                      <a:tailEnd len="sm" w="sm" type="none"/>
                    </a:lnT>
                    <a:lnB cap="flat" cmpd="sng" w="5715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38100">
                      <a:solidFill>
                        <a:srgbClr val="4F81BD"/>
                      </a:solidFill>
                      <a:prstDash val="solid"/>
                      <a:round/>
                      <a:headEnd len="sm" w="sm" type="none"/>
                      <a:tailEnd len="sm" w="sm" type="none"/>
                    </a:lnL>
                    <a:lnR cap="flat" cmpd="sng" w="28575">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28575">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r>
            </a:tbl>
          </a:graphicData>
        </a:graphic>
      </p:graphicFrame>
      <p:grpSp>
        <p:nvGrpSpPr>
          <p:cNvPr id="45" name="Google Shape;45;p1"/>
          <p:cNvGrpSpPr/>
          <p:nvPr/>
        </p:nvGrpSpPr>
        <p:grpSpPr>
          <a:xfrm>
            <a:off x="2095498" y="9094786"/>
            <a:ext cx="4762500" cy="49530"/>
            <a:chOff x="2095498" y="9094786"/>
            <a:chExt cx="4762500" cy="49530"/>
          </a:xfrm>
        </p:grpSpPr>
        <p:sp>
          <p:nvSpPr>
            <p:cNvPr id="46" name="Google Shape;46;p1"/>
            <p:cNvSpPr/>
            <p:nvPr/>
          </p:nvSpPr>
          <p:spPr>
            <a:xfrm>
              <a:off x="2095498" y="9094786"/>
              <a:ext cx="4762500" cy="49530"/>
            </a:xfrm>
            <a:custGeom>
              <a:rect b="b" l="l" r="r" t="t"/>
              <a:pathLst>
                <a:path extrusionOk="0" h="49529" w="4762500">
                  <a:moveTo>
                    <a:pt x="4762501" y="0"/>
                  </a:moveTo>
                  <a:lnTo>
                    <a:pt x="0" y="0"/>
                  </a:lnTo>
                  <a:lnTo>
                    <a:pt x="0" y="49212"/>
                  </a:lnTo>
                  <a:lnTo>
                    <a:pt x="4762501" y="49212"/>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47" name="Google Shape;47;p1"/>
            <p:cNvSpPr/>
            <p:nvPr/>
          </p:nvSpPr>
          <p:spPr>
            <a:xfrm>
              <a:off x="2095498" y="9094786"/>
              <a:ext cx="4762500" cy="49530"/>
            </a:xfrm>
            <a:custGeom>
              <a:rect b="b" l="l" r="r" t="t"/>
              <a:pathLst>
                <a:path extrusionOk="0" h="49529" w="4762500">
                  <a:moveTo>
                    <a:pt x="0" y="0"/>
                  </a:moveTo>
                  <a:lnTo>
                    <a:pt x="4762501" y="0"/>
                  </a:lnTo>
                  <a:lnTo>
                    <a:pt x="4762501" y="49212"/>
                  </a:lnTo>
                  <a:lnTo>
                    <a:pt x="0" y="49212"/>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48" name="Google Shape;48;p1"/>
          <p:cNvGrpSpPr/>
          <p:nvPr/>
        </p:nvGrpSpPr>
        <p:grpSpPr>
          <a:xfrm>
            <a:off x="0" y="9094786"/>
            <a:ext cx="1952625" cy="49530"/>
            <a:chOff x="0" y="9094786"/>
            <a:chExt cx="1952625" cy="49530"/>
          </a:xfrm>
        </p:grpSpPr>
        <p:sp>
          <p:nvSpPr>
            <p:cNvPr id="49" name="Google Shape;49;p1"/>
            <p:cNvSpPr/>
            <p:nvPr/>
          </p:nvSpPr>
          <p:spPr>
            <a:xfrm>
              <a:off x="0" y="9094786"/>
              <a:ext cx="1952625" cy="49530"/>
            </a:xfrm>
            <a:custGeom>
              <a:rect b="b" l="l" r="r" t="t"/>
              <a:pathLst>
                <a:path extrusionOk="0" h="49529" w="1952625">
                  <a:moveTo>
                    <a:pt x="1952625" y="0"/>
                  </a:moveTo>
                  <a:lnTo>
                    <a:pt x="0" y="0"/>
                  </a:lnTo>
                  <a:lnTo>
                    <a:pt x="0" y="49212"/>
                  </a:lnTo>
                  <a:lnTo>
                    <a:pt x="1952625" y="49212"/>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50" name="Google Shape;50;p1"/>
            <p:cNvSpPr/>
            <p:nvPr/>
          </p:nvSpPr>
          <p:spPr>
            <a:xfrm>
              <a:off x="0" y="9094786"/>
              <a:ext cx="1952625" cy="49530"/>
            </a:xfrm>
            <a:custGeom>
              <a:rect b="b" l="l" r="r" t="t"/>
              <a:pathLst>
                <a:path extrusionOk="0" h="49529" w="1952625">
                  <a:moveTo>
                    <a:pt x="0" y="0"/>
                  </a:moveTo>
                  <a:lnTo>
                    <a:pt x="1952625" y="0"/>
                  </a:lnTo>
                  <a:lnTo>
                    <a:pt x="1952625" y="49212"/>
                  </a:lnTo>
                  <a:lnTo>
                    <a:pt x="0" y="49212"/>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sp>
        <p:nvSpPr>
          <p:cNvPr id="51" name="Google Shape;51;p1"/>
          <p:cNvSpPr/>
          <p:nvPr/>
        </p:nvSpPr>
        <p:spPr>
          <a:xfrm>
            <a:off x="2097424" y="1"/>
            <a:ext cx="4762500" cy="49530"/>
          </a:xfrm>
          <a:custGeom>
            <a:rect b="b" l="l" r="r" t="t"/>
            <a:pathLst>
              <a:path extrusionOk="0" h="49530" w="4762500">
                <a:moveTo>
                  <a:pt x="0" y="0"/>
                </a:moveTo>
                <a:lnTo>
                  <a:pt x="4762501" y="0"/>
                </a:lnTo>
                <a:lnTo>
                  <a:pt x="4762501" y="49212"/>
                </a:lnTo>
                <a:lnTo>
                  <a:pt x="0" y="49212"/>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52" name="Google Shape;52;p1"/>
          <p:cNvSpPr/>
          <p:nvPr/>
        </p:nvSpPr>
        <p:spPr>
          <a:xfrm>
            <a:off x="1924" y="1"/>
            <a:ext cx="1952625" cy="49530"/>
          </a:xfrm>
          <a:custGeom>
            <a:rect b="b" l="l" r="r" t="t"/>
            <a:pathLst>
              <a:path extrusionOk="0" h="49530" w="1952625">
                <a:moveTo>
                  <a:pt x="0" y="0"/>
                </a:moveTo>
                <a:lnTo>
                  <a:pt x="1952625" y="0"/>
                </a:lnTo>
                <a:lnTo>
                  <a:pt x="1952625" y="49212"/>
                </a:lnTo>
                <a:lnTo>
                  <a:pt x="0" y="49212"/>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nvGrpSpPr>
          <p:cNvPr id="53" name="Google Shape;53;p1"/>
          <p:cNvGrpSpPr/>
          <p:nvPr/>
        </p:nvGrpSpPr>
        <p:grpSpPr>
          <a:xfrm>
            <a:off x="2095498" y="9041606"/>
            <a:ext cx="4762500" cy="100965"/>
            <a:chOff x="2095498" y="9041606"/>
            <a:chExt cx="4762500" cy="100965"/>
          </a:xfrm>
        </p:grpSpPr>
        <p:sp>
          <p:nvSpPr>
            <p:cNvPr id="54" name="Google Shape;54;p1"/>
            <p:cNvSpPr/>
            <p:nvPr/>
          </p:nvSpPr>
          <p:spPr>
            <a:xfrm>
              <a:off x="2095498" y="9041606"/>
              <a:ext cx="4762500" cy="100965"/>
            </a:xfrm>
            <a:custGeom>
              <a:rect b="b" l="l" r="r" t="t"/>
              <a:pathLst>
                <a:path extrusionOk="0" h="100965" w="4762500">
                  <a:moveTo>
                    <a:pt x="4762501" y="0"/>
                  </a:moveTo>
                  <a:lnTo>
                    <a:pt x="0" y="0"/>
                  </a:lnTo>
                  <a:lnTo>
                    <a:pt x="0" y="100806"/>
                  </a:lnTo>
                  <a:lnTo>
                    <a:pt x="4762501" y="100806"/>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55" name="Google Shape;55;p1"/>
            <p:cNvSpPr/>
            <p:nvPr/>
          </p:nvSpPr>
          <p:spPr>
            <a:xfrm>
              <a:off x="2095498" y="9041606"/>
              <a:ext cx="4762500" cy="100965"/>
            </a:xfrm>
            <a:custGeom>
              <a:rect b="b" l="l" r="r" t="t"/>
              <a:pathLst>
                <a:path extrusionOk="0" h="100965" w="4762500">
                  <a:moveTo>
                    <a:pt x="0" y="0"/>
                  </a:moveTo>
                  <a:lnTo>
                    <a:pt x="4762501" y="0"/>
                  </a:lnTo>
                  <a:lnTo>
                    <a:pt x="4762501" y="100806"/>
                  </a:lnTo>
                  <a:lnTo>
                    <a:pt x="0" y="100806"/>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56" name="Google Shape;56;p1"/>
          <p:cNvGrpSpPr/>
          <p:nvPr/>
        </p:nvGrpSpPr>
        <p:grpSpPr>
          <a:xfrm>
            <a:off x="0" y="9041606"/>
            <a:ext cx="1952625" cy="100965"/>
            <a:chOff x="0" y="9041606"/>
            <a:chExt cx="1952625" cy="100965"/>
          </a:xfrm>
        </p:grpSpPr>
        <p:sp>
          <p:nvSpPr>
            <p:cNvPr id="57" name="Google Shape;57;p1"/>
            <p:cNvSpPr/>
            <p:nvPr/>
          </p:nvSpPr>
          <p:spPr>
            <a:xfrm>
              <a:off x="0" y="9041606"/>
              <a:ext cx="1952625" cy="100965"/>
            </a:xfrm>
            <a:custGeom>
              <a:rect b="b" l="l" r="r" t="t"/>
              <a:pathLst>
                <a:path extrusionOk="0" h="100965" w="1952625">
                  <a:moveTo>
                    <a:pt x="1952625" y="0"/>
                  </a:moveTo>
                  <a:lnTo>
                    <a:pt x="0" y="0"/>
                  </a:lnTo>
                  <a:lnTo>
                    <a:pt x="0" y="100806"/>
                  </a:lnTo>
                  <a:lnTo>
                    <a:pt x="1952625" y="100806"/>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58" name="Google Shape;58;p1"/>
            <p:cNvSpPr/>
            <p:nvPr/>
          </p:nvSpPr>
          <p:spPr>
            <a:xfrm>
              <a:off x="0" y="9041606"/>
              <a:ext cx="1952625" cy="100965"/>
            </a:xfrm>
            <a:custGeom>
              <a:rect b="b" l="l" r="r" t="t"/>
              <a:pathLst>
                <a:path extrusionOk="0" h="100965" w="1952625">
                  <a:moveTo>
                    <a:pt x="0" y="0"/>
                  </a:moveTo>
                  <a:lnTo>
                    <a:pt x="1952625" y="0"/>
                  </a:lnTo>
                  <a:lnTo>
                    <a:pt x="1952625" y="100806"/>
                  </a:lnTo>
                  <a:lnTo>
                    <a:pt x="0" y="100806"/>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59" name="Google Shape;59;p1"/>
          <p:cNvGrpSpPr/>
          <p:nvPr/>
        </p:nvGrpSpPr>
        <p:grpSpPr>
          <a:xfrm>
            <a:off x="2095500" y="0"/>
            <a:ext cx="4762500" cy="98425"/>
            <a:chOff x="2095500" y="0"/>
            <a:chExt cx="4762500" cy="98425"/>
          </a:xfrm>
        </p:grpSpPr>
        <p:sp>
          <p:nvSpPr>
            <p:cNvPr id="60" name="Google Shape;60;p1"/>
            <p:cNvSpPr/>
            <p:nvPr/>
          </p:nvSpPr>
          <p:spPr>
            <a:xfrm>
              <a:off x="2095500" y="0"/>
              <a:ext cx="4762500" cy="98425"/>
            </a:xfrm>
            <a:custGeom>
              <a:rect b="b" l="l" r="r" t="t"/>
              <a:pathLst>
                <a:path extrusionOk="0" h="98425" w="4762500">
                  <a:moveTo>
                    <a:pt x="4762501" y="0"/>
                  </a:moveTo>
                  <a:lnTo>
                    <a:pt x="0" y="0"/>
                  </a:lnTo>
                  <a:lnTo>
                    <a:pt x="0" y="98425"/>
                  </a:lnTo>
                  <a:lnTo>
                    <a:pt x="4762501" y="98425"/>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61" name="Google Shape;61;p1"/>
            <p:cNvSpPr/>
            <p:nvPr/>
          </p:nvSpPr>
          <p:spPr>
            <a:xfrm>
              <a:off x="2095500" y="0"/>
              <a:ext cx="4762500" cy="98425"/>
            </a:xfrm>
            <a:custGeom>
              <a:rect b="b" l="l" r="r" t="t"/>
              <a:pathLst>
                <a:path extrusionOk="0" h="98425" w="4762500">
                  <a:moveTo>
                    <a:pt x="0" y="0"/>
                  </a:moveTo>
                  <a:lnTo>
                    <a:pt x="4762501" y="0"/>
                  </a:lnTo>
                  <a:lnTo>
                    <a:pt x="4762501" y="98425"/>
                  </a:lnTo>
                  <a:lnTo>
                    <a:pt x="0" y="98425"/>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62" name="Google Shape;62;p1"/>
          <p:cNvGrpSpPr/>
          <p:nvPr/>
        </p:nvGrpSpPr>
        <p:grpSpPr>
          <a:xfrm>
            <a:off x="0" y="0"/>
            <a:ext cx="1952625" cy="98425"/>
            <a:chOff x="0" y="0"/>
            <a:chExt cx="1952625" cy="98425"/>
          </a:xfrm>
        </p:grpSpPr>
        <p:sp>
          <p:nvSpPr>
            <p:cNvPr id="63" name="Google Shape;63;p1"/>
            <p:cNvSpPr/>
            <p:nvPr/>
          </p:nvSpPr>
          <p:spPr>
            <a:xfrm>
              <a:off x="0" y="0"/>
              <a:ext cx="1952625" cy="98425"/>
            </a:xfrm>
            <a:custGeom>
              <a:rect b="b" l="l" r="r" t="t"/>
              <a:pathLst>
                <a:path extrusionOk="0" h="98425" w="1952625">
                  <a:moveTo>
                    <a:pt x="1952625" y="0"/>
                  </a:moveTo>
                  <a:lnTo>
                    <a:pt x="0" y="0"/>
                  </a:lnTo>
                  <a:lnTo>
                    <a:pt x="0" y="98425"/>
                  </a:lnTo>
                  <a:lnTo>
                    <a:pt x="1952625" y="98425"/>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64" name="Google Shape;64;p1"/>
            <p:cNvSpPr/>
            <p:nvPr/>
          </p:nvSpPr>
          <p:spPr>
            <a:xfrm>
              <a:off x="0" y="0"/>
              <a:ext cx="1952625" cy="98425"/>
            </a:xfrm>
            <a:custGeom>
              <a:rect b="b" l="l" r="r" t="t"/>
              <a:pathLst>
                <a:path extrusionOk="0" h="98425" w="1952625">
                  <a:moveTo>
                    <a:pt x="0" y="0"/>
                  </a:moveTo>
                  <a:lnTo>
                    <a:pt x="1952625" y="0"/>
                  </a:lnTo>
                  <a:lnTo>
                    <a:pt x="1952625" y="98425"/>
                  </a:lnTo>
                  <a:lnTo>
                    <a:pt x="0" y="98425"/>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65" name="Google Shape;65;p1"/>
          <p:cNvGrpSpPr/>
          <p:nvPr/>
        </p:nvGrpSpPr>
        <p:grpSpPr>
          <a:xfrm>
            <a:off x="109128" y="2335260"/>
            <a:ext cx="6630708" cy="6619240"/>
            <a:chOff x="109128" y="2335260"/>
            <a:chExt cx="6630708" cy="6619240"/>
          </a:xfrm>
        </p:grpSpPr>
        <p:sp>
          <p:nvSpPr>
            <p:cNvPr id="66" name="Google Shape;66;p1"/>
            <p:cNvSpPr/>
            <p:nvPr/>
          </p:nvSpPr>
          <p:spPr>
            <a:xfrm>
              <a:off x="233281" y="5035081"/>
              <a:ext cx="2404596" cy="1350854"/>
            </a:xfrm>
            <a:prstGeom prst="rect">
              <a:avLst/>
            </a:prstGeom>
            <a:noFill/>
            <a:ln>
              <a:noFill/>
            </a:ln>
          </p:spPr>
        </p:sp>
        <p:sp>
          <p:nvSpPr>
            <p:cNvPr id="67" name="Google Shape;67;p1"/>
            <p:cNvSpPr/>
            <p:nvPr/>
          </p:nvSpPr>
          <p:spPr>
            <a:xfrm>
              <a:off x="233281" y="5035080"/>
              <a:ext cx="2404745" cy="1351280"/>
            </a:xfrm>
            <a:custGeom>
              <a:rect b="b" l="l" r="r" t="t"/>
              <a:pathLst>
                <a:path extrusionOk="0" h="1351279" w="2404745">
                  <a:moveTo>
                    <a:pt x="0" y="0"/>
                  </a:moveTo>
                  <a:lnTo>
                    <a:pt x="2404596" y="0"/>
                  </a:lnTo>
                  <a:lnTo>
                    <a:pt x="2404596" y="1350854"/>
                  </a:lnTo>
                  <a:lnTo>
                    <a:pt x="0" y="1350854"/>
                  </a:lnTo>
                  <a:lnTo>
                    <a:pt x="0" y="0"/>
                  </a:lnTo>
                  <a:close/>
                </a:path>
              </a:pathLst>
            </a:custGeom>
            <a:noFill/>
            <a:ln cap="flat" cmpd="sng" w="1267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68" name="Google Shape;68;p1"/>
            <p:cNvSpPr/>
            <p:nvPr/>
          </p:nvSpPr>
          <p:spPr>
            <a:xfrm>
              <a:off x="112275" y="4508961"/>
              <a:ext cx="6621145" cy="46355"/>
            </a:xfrm>
            <a:custGeom>
              <a:rect b="b" l="l" r="r" t="t"/>
              <a:pathLst>
                <a:path extrusionOk="0" h="46354" w="6621145">
                  <a:moveTo>
                    <a:pt x="6620616" y="0"/>
                  </a:moveTo>
                  <a:lnTo>
                    <a:pt x="0" y="0"/>
                  </a:lnTo>
                  <a:lnTo>
                    <a:pt x="0" y="46037"/>
                  </a:lnTo>
                  <a:lnTo>
                    <a:pt x="6620616" y="46037"/>
                  </a:lnTo>
                  <a:lnTo>
                    <a:pt x="6620616" y="0"/>
                  </a:lnTo>
                  <a:close/>
                </a:path>
              </a:pathLst>
            </a:custGeom>
            <a:solidFill>
              <a:srgbClr val="D5E3F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69" name="Google Shape;69;p1"/>
            <p:cNvSpPr/>
            <p:nvPr/>
          </p:nvSpPr>
          <p:spPr>
            <a:xfrm>
              <a:off x="112275" y="4508962"/>
              <a:ext cx="6621145" cy="46355"/>
            </a:xfrm>
            <a:custGeom>
              <a:rect b="b" l="l" r="r" t="t"/>
              <a:pathLst>
                <a:path extrusionOk="0" h="46354" w="6621145">
                  <a:moveTo>
                    <a:pt x="0" y="0"/>
                  </a:moveTo>
                  <a:lnTo>
                    <a:pt x="6620616" y="0"/>
                  </a:lnTo>
                  <a:lnTo>
                    <a:pt x="6620616" y="46037"/>
                  </a:lnTo>
                  <a:lnTo>
                    <a:pt x="0" y="46037"/>
                  </a:lnTo>
                  <a:lnTo>
                    <a:pt x="0" y="0"/>
                  </a:lnTo>
                  <a:close/>
                </a:path>
              </a:pathLst>
            </a:custGeom>
            <a:noFill/>
            <a:ln cap="flat" cmpd="sng" w="12700">
              <a:solidFill>
                <a:srgbClr val="C67838"/>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70" name="Google Shape;70;p1"/>
            <p:cNvSpPr/>
            <p:nvPr/>
          </p:nvSpPr>
          <p:spPr>
            <a:xfrm>
              <a:off x="109128" y="6538887"/>
              <a:ext cx="6621145" cy="46355"/>
            </a:xfrm>
            <a:custGeom>
              <a:rect b="b" l="l" r="r" t="t"/>
              <a:pathLst>
                <a:path extrusionOk="0" h="46354" w="6621145">
                  <a:moveTo>
                    <a:pt x="6620616" y="0"/>
                  </a:moveTo>
                  <a:lnTo>
                    <a:pt x="0" y="0"/>
                  </a:lnTo>
                  <a:lnTo>
                    <a:pt x="0" y="46037"/>
                  </a:lnTo>
                  <a:lnTo>
                    <a:pt x="6620616" y="46037"/>
                  </a:lnTo>
                  <a:lnTo>
                    <a:pt x="6620616" y="0"/>
                  </a:lnTo>
                  <a:close/>
                </a:path>
              </a:pathLst>
            </a:custGeom>
            <a:solidFill>
              <a:srgbClr val="D2E0F2"/>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71" name="Google Shape;71;p1"/>
            <p:cNvSpPr/>
            <p:nvPr/>
          </p:nvSpPr>
          <p:spPr>
            <a:xfrm>
              <a:off x="109128" y="6538888"/>
              <a:ext cx="6621145" cy="46355"/>
            </a:xfrm>
            <a:custGeom>
              <a:rect b="b" l="l" r="r" t="t"/>
              <a:pathLst>
                <a:path extrusionOk="0" h="46354" w="6621145">
                  <a:moveTo>
                    <a:pt x="0" y="0"/>
                  </a:moveTo>
                  <a:lnTo>
                    <a:pt x="6620616" y="0"/>
                  </a:lnTo>
                  <a:lnTo>
                    <a:pt x="6620616" y="46037"/>
                  </a:lnTo>
                  <a:lnTo>
                    <a:pt x="0" y="46037"/>
                  </a:lnTo>
                  <a:lnTo>
                    <a:pt x="0" y="0"/>
                  </a:lnTo>
                  <a:close/>
                </a:path>
              </a:pathLst>
            </a:custGeom>
            <a:noFill/>
            <a:ln cap="flat" cmpd="sng" w="12700">
              <a:solidFill>
                <a:srgbClr val="C67838"/>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72" name="Google Shape;72;p1"/>
            <p:cNvSpPr/>
            <p:nvPr/>
          </p:nvSpPr>
          <p:spPr>
            <a:xfrm>
              <a:off x="118691" y="2335260"/>
              <a:ext cx="6621145" cy="6619240"/>
            </a:xfrm>
            <a:custGeom>
              <a:rect b="b" l="l" r="r" t="t"/>
              <a:pathLst>
                <a:path extrusionOk="0" h="6619240" w="6621145">
                  <a:moveTo>
                    <a:pt x="0" y="0"/>
                  </a:moveTo>
                  <a:lnTo>
                    <a:pt x="6620616" y="0"/>
                  </a:lnTo>
                  <a:lnTo>
                    <a:pt x="6620616" y="6618782"/>
                  </a:lnTo>
                  <a:lnTo>
                    <a:pt x="0" y="6618782"/>
                  </a:lnTo>
                  <a:lnTo>
                    <a:pt x="0" y="0"/>
                  </a:lnTo>
                  <a:close/>
                </a:path>
              </a:pathLst>
            </a:custGeom>
            <a:noFill/>
            <a:ln cap="flat" cmpd="sng" w="38100">
              <a:solidFill>
                <a:srgbClr val="083E68"/>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73" name="Google Shape;73;p1"/>
            <p:cNvSpPr/>
            <p:nvPr/>
          </p:nvSpPr>
          <p:spPr>
            <a:xfrm>
              <a:off x="4726614" y="2479959"/>
              <a:ext cx="1855170" cy="812284"/>
            </a:xfrm>
            <a:prstGeom prst="rect">
              <a:avLst/>
            </a:prstGeom>
            <a:noFill/>
            <a:ln>
              <a:noFill/>
            </a:ln>
          </p:spPr>
        </p:sp>
        <p:sp>
          <p:nvSpPr>
            <p:cNvPr id="74" name="Google Shape;74;p1"/>
            <p:cNvSpPr/>
            <p:nvPr/>
          </p:nvSpPr>
          <p:spPr>
            <a:xfrm>
              <a:off x="4726614" y="2479959"/>
              <a:ext cx="1855470" cy="812800"/>
            </a:xfrm>
            <a:custGeom>
              <a:rect b="b" l="l" r="r" t="t"/>
              <a:pathLst>
                <a:path extrusionOk="0" h="812800" w="1855470">
                  <a:moveTo>
                    <a:pt x="0" y="0"/>
                  </a:moveTo>
                  <a:lnTo>
                    <a:pt x="0" y="812403"/>
                  </a:lnTo>
                  <a:lnTo>
                    <a:pt x="1854993" y="812403"/>
                  </a:lnTo>
                  <a:lnTo>
                    <a:pt x="1854993" y="0"/>
                  </a:lnTo>
                  <a:lnTo>
                    <a:pt x="0" y="0"/>
                  </a:lnTo>
                  <a:close/>
                </a:path>
              </a:pathLst>
            </a:custGeom>
            <a:noFill/>
            <a:ln cap="flat" cmpd="sng" w="12700">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sp>
        <p:nvSpPr>
          <p:cNvPr id="75" name="Google Shape;75;p1"/>
          <p:cNvSpPr txBox="1"/>
          <p:nvPr/>
        </p:nvSpPr>
        <p:spPr>
          <a:xfrm>
            <a:off x="103926" y="2450781"/>
            <a:ext cx="6571500" cy="6362100"/>
          </a:xfrm>
          <a:prstGeom prst="rect">
            <a:avLst/>
          </a:prstGeom>
          <a:noFill/>
          <a:ln>
            <a:noFill/>
          </a:ln>
        </p:spPr>
        <p:txBody>
          <a:bodyPr anchorCtr="0" anchor="t" bIns="0" lIns="0" spcFirstLastPara="1" rIns="0" wrap="square" tIns="12700">
            <a:spAutoFit/>
          </a:bodyPr>
          <a:lstStyle/>
          <a:p>
            <a:pPr indent="0" lvl="0" marL="76200" marR="2218055" rtl="0" algn="l">
              <a:lnSpc>
                <a:spcPct val="112999"/>
              </a:lnSpc>
              <a:spcBef>
                <a:spcPts val="0"/>
              </a:spcBef>
              <a:spcAft>
                <a:spcPts val="0"/>
              </a:spcAft>
              <a:buNone/>
            </a:pPr>
            <a:r>
              <a:rPr b="1" lang="en-US" sz="1700">
                <a:latin typeface="Arial"/>
                <a:ea typeface="Arial"/>
                <a:cs typeface="Arial"/>
                <a:sym typeface="Arial"/>
              </a:rPr>
              <a:t>NFN Fall symposium</a:t>
            </a:r>
            <a:endParaRPr sz="1700">
              <a:latin typeface="Arial"/>
              <a:ea typeface="Arial"/>
              <a:cs typeface="Arial"/>
              <a:sym typeface="Arial"/>
            </a:endParaRPr>
          </a:p>
          <a:p>
            <a:pPr indent="0" lvl="0" marL="76200" marR="2208530" rtl="0" algn="l">
              <a:spcBef>
                <a:spcPts val="865"/>
              </a:spcBef>
              <a:spcAft>
                <a:spcPts val="0"/>
              </a:spcAft>
              <a:buNone/>
            </a:pPr>
            <a:r>
              <a:rPr lang="en-US" sz="1200">
                <a:solidFill>
                  <a:srgbClr val="0D0D0D"/>
                </a:solidFill>
                <a:latin typeface="Arial"/>
                <a:ea typeface="Arial"/>
                <a:cs typeface="Arial"/>
                <a:sym typeface="Arial"/>
              </a:rPr>
              <a:t>On the 13th of </a:t>
            </a:r>
            <a:r>
              <a:rPr lang="en-US" sz="1200">
                <a:solidFill>
                  <a:srgbClr val="0D0D0D"/>
                </a:solidFill>
              </a:rPr>
              <a:t>October</a:t>
            </a:r>
            <a:r>
              <a:rPr lang="en-US" sz="1200">
                <a:solidFill>
                  <a:srgbClr val="0D0D0D"/>
                </a:solidFill>
                <a:latin typeface="Arial"/>
                <a:ea typeface="Arial"/>
                <a:cs typeface="Arial"/>
                <a:sym typeface="Arial"/>
              </a:rPr>
              <a:t> the NFN Fall symposium will take place. </a:t>
            </a:r>
            <a:r>
              <a:rPr lang="en-US" sz="1200">
                <a:solidFill>
                  <a:srgbClr val="0D0D0D"/>
                </a:solidFill>
              </a:rPr>
              <a:t>Organized</a:t>
            </a:r>
            <a:r>
              <a:rPr lang="en-US" sz="1200">
                <a:solidFill>
                  <a:srgbClr val="0D0D0D"/>
                </a:solidFill>
                <a:latin typeface="Arial"/>
                <a:ea typeface="Arial"/>
                <a:cs typeface="Arial"/>
                <a:sym typeface="Arial"/>
              </a:rPr>
              <a:t> by the Dutch Federation of Nephrology, it is one of the premier opportunities for kidney-specific PhD students in the Netherlands to share their research.</a:t>
            </a:r>
            <a:endParaRPr/>
          </a:p>
          <a:p>
            <a:pPr indent="0" lvl="0" marL="76200" marR="2208530" rtl="0" algn="l">
              <a:spcBef>
                <a:spcPts val="865"/>
              </a:spcBef>
              <a:spcAft>
                <a:spcPts val="0"/>
              </a:spcAft>
              <a:buNone/>
            </a:pPr>
            <a:r>
              <a:rPr lang="en-US" sz="1200">
                <a:solidFill>
                  <a:srgbClr val="0D0D0D"/>
                </a:solidFill>
                <a:latin typeface="Arial"/>
                <a:ea typeface="Arial"/>
                <a:cs typeface="Arial"/>
                <a:sym typeface="Arial"/>
              </a:rPr>
              <a:t>Already over 40 abstracts have been submitted and prizes for the best ones will be given out. Deadline for submission has unfortunately passed but it is </a:t>
            </a:r>
            <a:r>
              <a:rPr lang="en-US" sz="1200">
                <a:solidFill>
                  <a:srgbClr val="0D0D0D"/>
                </a:solidFill>
              </a:rPr>
              <a:t>definitely</a:t>
            </a:r>
            <a:r>
              <a:rPr lang="en-US" sz="1200">
                <a:solidFill>
                  <a:srgbClr val="0D0D0D"/>
                </a:solidFill>
                <a:latin typeface="Arial"/>
                <a:ea typeface="Arial"/>
                <a:cs typeface="Arial"/>
                <a:sym typeface="Arial"/>
              </a:rPr>
              <a:t> </a:t>
            </a:r>
            <a:r>
              <a:rPr lang="en-US" sz="1200">
                <a:solidFill>
                  <a:srgbClr val="0D0D0D"/>
                </a:solidFill>
              </a:rPr>
              <a:t>worthwhile</a:t>
            </a:r>
            <a:r>
              <a:rPr lang="en-US" sz="1200">
                <a:solidFill>
                  <a:srgbClr val="0D0D0D"/>
                </a:solidFill>
                <a:latin typeface="Arial"/>
                <a:ea typeface="Arial"/>
                <a:cs typeface="Arial"/>
                <a:sym typeface="Arial"/>
              </a:rPr>
              <a:t> to attend! </a:t>
            </a:r>
            <a:r>
              <a:rPr b="1" lang="en-US" sz="1200">
                <a:solidFill>
                  <a:srgbClr val="0D0D0D"/>
                </a:solidFill>
                <a:latin typeface="Arial"/>
                <a:ea typeface="Arial"/>
                <a:cs typeface="Arial"/>
                <a:sym typeface="Arial"/>
              </a:rPr>
              <a:t>Please check the website of the NFN/ our LinkedIn.</a:t>
            </a:r>
            <a:endParaRPr/>
          </a:p>
          <a:p>
            <a:pPr indent="0" lvl="0" marL="4246880" rtl="0" algn="l">
              <a:spcBef>
                <a:spcPts val="5"/>
              </a:spcBef>
              <a:spcAft>
                <a:spcPts val="0"/>
              </a:spcAft>
              <a:buNone/>
            </a:pPr>
            <a:r>
              <a:t/>
            </a:r>
            <a:endParaRPr sz="1900">
              <a:latin typeface="Arial"/>
              <a:ea typeface="Arial"/>
              <a:cs typeface="Arial"/>
              <a:sym typeface="Arial"/>
            </a:endParaRPr>
          </a:p>
          <a:p>
            <a:pPr indent="0" lvl="0" marL="4246880" rtl="0" algn="l">
              <a:spcBef>
                <a:spcPts val="5"/>
              </a:spcBef>
              <a:spcAft>
                <a:spcPts val="0"/>
              </a:spcAft>
              <a:buNone/>
            </a:pPr>
            <a:r>
              <a:rPr b="1" lang="en-US" sz="1700">
                <a:latin typeface="Arial"/>
                <a:ea typeface="Arial"/>
                <a:cs typeface="Arial"/>
                <a:sym typeface="Arial"/>
              </a:rPr>
              <a:t>PLAN day Leiden</a:t>
            </a:r>
            <a:endParaRPr sz="1700">
              <a:latin typeface="Arial"/>
              <a:ea typeface="Arial"/>
              <a:cs typeface="Arial"/>
              <a:sym typeface="Arial"/>
            </a:endParaRPr>
          </a:p>
          <a:p>
            <a:pPr indent="0" lvl="0" marL="2665730" marR="30480" rtl="0" algn="just">
              <a:spcBef>
                <a:spcPts val="1250"/>
              </a:spcBef>
              <a:spcAft>
                <a:spcPts val="0"/>
              </a:spcAft>
              <a:buNone/>
            </a:pPr>
            <a:r>
              <a:rPr lang="en-US" sz="1200">
                <a:solidFill>
                  <a:srgbClr val="0D0D0D"/>
                </a:solidFill>
                <a:latin typeface="Arial"/>
                <a:ea typeface="Arial"/>
                <a:cs typeface="Arial"/>
                <a:sym typeface="Arial"/>
              </a:rPr>
              <a:t>We are very happy to announce that we have started preparations for the next </a:t>
            </a:r>
            <a:r>
              <a:rPr i="1" lang="en-US" sz="1200">
                <a:solidFill>
                  <a:srgbClr val="0D0D0D"/>
                </a:solidFill>
                <a:latin typeface="Arial"/>
                <a:ea typeface="Arial"/>
                <a:cs typeface="Arial"/>
                <a:sym typeface="Arial"/>
              </a:rPr>
              <a:t>on-site </a:t>
            </a:r>
            <a:r>
              <a:rPr lang="en-US" sz="1200">
                <a:solidFill>
                  <a:srgbClr val="0D0D0D"/>
                </a:solidFill>
                <a:latin typeface="Arial"/>
                <a:ea typeface="Arial"/>
                <a:cs typeface="Arial"/>
                <a:sym typeface="Arial"/>
              </a:rPr>
              <a:t>PLAN day! On </a:t>
            </a:r>
            <a:r>
              <a:rPr b="1" lang="en-US" sz="1200">
                <a:solidFill>
                  <a:srgbClr val="0D0D0D"/>
                </a:solidFill>
                <a:latin typeface="Arial"/>
                <a:ea typeface="Arial"/>
                <a:cs typeface="Arial"/>
                <a:sym typeface="Arial"/>
              </a:rPr>
              <a:t>December 15th</a:t>
            </a:r>
            <a:r>
              <a:rPr lang="en-US" sz="1200">
                <a:solidFill>
                  <a:srgbClr val="0D0D0D"/>
                </a:solidFill>
                <a:latin typeface="Arial"/>
                <a:ea typeface="Arial"/>
                <a:cs typeface="Arial"/>
                <a:sym typeface="Arial"/>
              </a:rPr>
              <a:t>, Leiden will host the second PLAN day of 2023. We will inform you as soon as we know more details! Stay tuned for an interesting day of research and networking! Please check our LinkedIn or mail: </a:t>
            </a:r>
            <a:r>
              <a:rPr b="1" lang="en-US" sz="1200" u="sng">
                <a:solidFill>
                  <a:srgbClr val="0D0D0D"/>
                </a:solidFill>
                <a:latin typeface="Arial"/>
                <a:ea typeface="Arial"/>
                <a:cs typeface="Arial"/>
                <a:sym typeface="Arial"/>
                <a:hlinkClick r:id="rId3">
                  <a:extLst>
                    <a:ext uri="{A12FA001-AC4F-418D-AE19-62706E023703}">
                      <ahyp:hlinkClr val="tx"/>
                    </a:ext>
                  </a:extLst>
                </a:hlinkClick>
              </a:rPr>
              <a:t>m.van_schaik@lumc.nl</a:t>
            </a:r>
            <a:endParaRPr b="1" sz="1700">
              <a:latin typeface="Arial"/>
              <a:ea typeface="Arial"/>
              <a:cs typeface="Arial"/>
              <a:sym typeface="Arial"/>
            </a:endParaRPr>
          </a:p>
          <a:p>
            <a:pPr indent="0" lvl="0" marL="76200" rtl="0" algn="l">
              <a:lnSpc>
                <a:spcPct val="100000"/>
              </a:lnSpc>
              <a:spcBef>
                <a:spcPts val="825"/>
              </a:spcBef>
              <a:spcAft>
                <a:spcPts val="0"/>
              </a:spcAft>
              <a:buNone/>
            </a:pPr>
            <a:r>
              <a:t/>
            </a:r>
            <a:endParaRPr b="1" sz="1700">
              <a:latin typeface="Arial"/>
              <a:ea typeface="Arial"/>
              <a:cs typeface="Arial"/>
              <a:sym typeface="Arial"/>
            </a:endParaRPr>
          </a:p>
          <a:p>
            <a:pPr indent="0" lvl="0" marL="76200" rtl="0" algn="l">
              <a:lnSpc>
                <a:spcPct val="100000"/>
              </a:lnSpc>
              <a:spcBef>
                <a:spcPts val="825"/>
              </a:spcBef>
              <a:spcAft>
                <a:spcPts val="0"/>
              </a:spcAft>
              <a:buNone/>
            </a:pPr>
            <a:r>
              <a:rPr b="1" lang="en-US" sz="1700">
                <a:latin typeface="Arial"/>
                <a:ea typeface="Arial"/>
                <a:cs typeface="Arial"/>
                <a:sym typeface="Arial"/>
              </a:rPr>
              <a:t>Kidney Week 2023</a:t>
            </a:r>
            <a:endParaRPr b="1" sz="1700">
              <a:latin typeface="Arial"/>
              <a:ea typeface="Arial"/>
              <a:cs typeface="Arial"/>
              <a:sym typeface="Arial"/>
            </a:endParaRPr>
          </a:p>
          <a:p>
            <a:pPr indent="0" lvl="0" marL="76200" rtl="0" algn="l">
              <a:spcBef>
                <a:spcPts val="825"/>
              </a:spcBef>
              <a:spcAft>
                <a:spcPts val="0"/>
              </a:spcAft>
              <a:buNone/>
            </a:pPr>
            <a:r>
              <a:rPr b="1" lang="en-US" sz="1200">
                <a:solidFill>
                  <a:srgbClr val="0D0D0D"/>
                </a:solidFill>
                <a:latin typeface="Arial"/>
                <a:ea typeface="Arial"/>
                <a:cs typeface="Arial"/>
                <a:sym typeface="Arial"/>
              </a:rPr>
              <a:t>Kidney Week 2023 in Philadelphia, PA Nov 1-5</a:t>
            </a:r>
            <a:endParaRPr b="1" sz="1200">
              <a:solidFill>
                <a:srgbClr val="0D0D0D"/>
              </a:solidFill>
              <a:latin typeface="Arial"/>
              <a:ea typeface="Arial"/>
              <a:cs typeface="Arial"/>
              <a:sym typeface="Arial"/>
            </a:endParaRPr>
          </a:p>
          <a:p>
            <a:pPr indent="0" lvl="0" marL="76200" rtl="0" algn="l">
              <a:spcBef>
                <a:spcPts val="825"/>
              </a:spcBef>
              <a:spcAft>
                <a:spcPts val="0"/>
              </a:spcAft>
              <a:buNone/>
            </a:pPr>
            <a:r>
              <a:rPr lang="en-US" sz="1200">
                <a:solidFill>
                  <a:srgbClr val="0D0D0D"/>
                </a:solidFill>
                <a:latin typeface="Arial"/>
                <a:ea typeface="Arial"/>
                <a:cs typeface="Arial"/>
                <a:sym typeface="Arial"/>
              </a:rPr>
              <a:t>The conference will be both virtual and live. </a:t>
            </a:r>
            <a:endParaRPr sz="1200">
              <a:solidFill>
                <a:srgbClr val="0D0D0D"/>
              </a:solidFill>
              <a:latin typeface="Arial"/>
              <a:ea typeface="Arial"/>
              <a:cs typeface="Arial"/>
              <a:sym typeface="Arial"/>
            </a:endParaRPr>
          </a:p>
          <a:p>
            <a:pPr indent="0" lvl="0" marL="76200" rtl="0" algn="l">
              <a:spcBef>
                <a:spcPts val="825"/>
              </a:spcBef>
              <a:spcAft>
                <a:spcPts val="0"/>
              </a:spcAft>
              <a:buNone/>
            </a:pPr>
            <a:r>
              <a:rPr lang="en-US" sz="1200">
                <a:solidFill>
                  <a:srgbClr val="0D0D0D"/>
                </a:solidFill>
                <a:latin typeface="Arial"/>
                <a:ea typeface="Arial"/>
                <a:cs typeface="Arial"/>
                <a:sym typeface="Arial"/>
              </a:rPr>
              <a:t>The American society for Nephrology organizes the largest annual</a:t>
            </a:r>
            <a:r>
              <a:rPr lang="en-US" sz="1200">
                <a:latin typeface="Arial"/>
                <a:ea typeface="Arial"/>
                <a:cs typeface="Arial"/>
                <a:sym typeface="Arial"/>
              </a:rPr>
              <a:t> </a:t>
            </a:r>
            <a:r>
              <a:rPr lang="en-US" sz="1200">
                <a:solidFill>
                  <a:srgbClr val="0D0D0D"/>
                </a:solidFill>
                <a:latin typeface="Arial"/>
                <a:ea typeface="Arial"/>
                <a:cs typeface="Arial"/>
                <a:sym typeface="Arial"/>
              </a:rPr>
              <a:t>Nephrology Congress in the world, welcoming thousands of attendees. The congress programme is now online and includes the latest innovations as well as the newest information in the clinical and scientific field of nephrology. Of course, </a:t>
            </a:r>
            <a:r>
              <a:rPr b="1" lang="en-US" sz="1200">
                <a:solidFill>
                  <a:srgbClr val="0D0D0D"/>
                </a:solidFill>
                <a:latin typeface="Arial"/>
                <a:ea typeface="Arial"/>
                <a:cs typeface="Arial"/>
                <a:sym typeface="Arial"/>
              </a:rPr>
              <a:t>PLAN will be present to organize drinks for the physical attendees, more information will follow soon!</a:t>
            </a:r>
            <a:r>
              <a:rPr lang="en-US" sz="1200">
                <a:latin typeface="Arial"/>
                <a:ea typeface="Arial"/>
                <a:cs typeface="Arial"/>
                <a:sym typeface="Arial"/>
              </a:rPr>
              <a:t> </a:t>
            </a:r>
            <a:endParaRPr sz="1200">
              <a:latin typeface="Arial"/>
              <a:ea typeface="Arial"/>
              <a:cs typeface="Arial"/>
              <a:sym typeface="Arial"/>
            </a:endParaRPr>
          </a:p>
        </p:txBody>
      </p:sp>
      <p:pic>
        <p:nvPicPr>
          <p:cNvPr id="76" name="Google Shape;76;p1"/>
          <p:cNvPicPr preferRelativeResize="0"/>
          <p:nvPr/>
        </p:nvPicPr>
        <p:blipFill rotWithShape="1">
          <a:blip r:embed="rId4">
            <a:alphaModFix/>
          </a:blip>
          <a:srcRect b="0" l="0" r="0" t="0"/>
          <a:stretch/>
        </p:blipFill>
        <p:spPr>
          <a:xfrm>
            <a:off x="862918" y="133271"/>
            <a:ext cx="5053599" cy="1541621"/>
          </a:xfrm>
          <a:prstGeom prst="rect">
            <a:avLst/>
          </a:prstGeom>
          <a:noFill/>
          <a:ln>
            <a:noFill/>
          </a:ln>
        </p:spPr>
      </p:pic>
      <p:pic>
        <p:nvPicPr>
          <p:cNvPr id="77" name="Google Shape;77;p1"/>
          <p:cNvPicPr preferRelativeResize="0"/>
          <p:nvPr/>
        </p:nvPicPr>
        <p:blipFill rotWithShape="1">
          <a:blip r:embed="rId5">
            <a:alphaModFix/>
          </a:blip>
          <a:srcRect b="0" l="0" r="0" t="0"/>
          <a:stretch/>
        </p:blipFill>
        <p:spPr>
          <a:xfrm>
            <a:off x="233281" y="4648939"/>
            <a:ext cx="2433719" cy="1829957"/>
          </a:xfrm>
          <a:prstGeom prst="rect">
            <a:avLst/>
          </a:prstGeom>
          <a:noFill/>
          <a:ln>
            <a:noFill/>
          </a:ln>
        </p:spPr>
      </p:pic>
      <p:pic>
        <p:nvPicPr>
          <p:cNvPr descr="ASN Kidney Week 2023" id="78" name="Google Shape;78;p1"/>
          <p:cNvPicPr preferRelativeResize="0"/>
          <p:nvPr/>
        </p:nvPicPr>
        <p:blipFill rotWithShape="1">
          <a:blip r:embed="rId6">
            <a:alphaModFix/>
          </a:blip>
          <a:srcRect b="0" l="0" r="0" t="0"/>
          <a:stretch/>
        </p:blipFill>
        <p:spPr>
          <a:xfrm>
            <a:off x="4361167" y="6700763"/>
            <a:ext cx="2298700" cy="919480"/>
          </a:xfrm>
          <a:prstGeom prst="rect">
            <a:avLst/>
          </a:prstGeom>
          <a:noFill/>
          <a:ln>
            <a:noFill/>
          </a:ln>
        </p:spPr>
      </p:pic>
      <p:pic>
        <p:nvPicPr>
          <p:cNvPr descr="Coördinatieteam nefrologie opgericht - Nierpatiënten Vereniging Nederland" id="79" name="Google Shape;79;p1"/>
          <p:cNvPicPr preferRelativeResize="0"/>
          <p:nvPr/>
        </p:nvPicPr>
        <p:blipFill rotWithShape="1">
          <a:blip r:embed="rId7">
            <a:alphaModFix/>
          </a:blip>
          <a:srcRect b="0" l="0" r="0" t="0"/>
          <a:stretch/>
        </p:blipFill>
        <p:spPr>
          <a:xfrm>
            <a:off x="4473744" y="2424113"/>
            <a:ext cx="2186123" cy="123070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2"/>
          <p:cNvSpPr/>
          <p:nvPr/>
        </p:nvSpPr>
        <p:spPr>
          <a:xfrm>
            <a:off x="189071" y="2306946"/>
            <a:ext cx="6609080" cy="6634480"/>
          </a:xfrm>
          <a:custGeom>
            <a:rect b="b" l="l" r="r" t="t"/>
            <a:pathLst>
              <a:path extrusionOk="0" h="6634480" w="6609080">
                <a:moveTo>
                  <a:pt x="6608824" y="0"/>
                </a:moveTo>
                <a:lnTo>
                  <a:pt x="0" y="0"/>
                </a:lnTo>
                <a:lnTo>
                  <a:pt x="0" y="6634237"/>
                </a:lnTo>
                <a:lnTo>
                  <a:pt x="6608824" y="6634237"/>
                </a:lnTo>
                <a:lnTo>
                  <a:pt x="6608824" y="0"/>
                </a:lnTo>
                <a:close/>
              </a:path>
            </a:pathLst>
          </a:custGeom>
          <a:solidFill>
            <a:srgbClr val="7CA8DF">
              <a:alpha val="14509"/>
            </a:srgbClr>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aphicFrame>
        <p:nvGraphicFramePr>
          <p:cNvPr id="85" name="Google Shape;85;p2"/>
          <p:cNvGraphicFramePr/>
          <p:nvPr/>
        </p:nvGraphicFramePr>
        <p:xfrm>
          <a:off x="115914" y="1726699"/>
          <a:ext cx="3000000" cy="3000000"/>
        </p:xfrm>
        <a:graphic>
          <a:graphicData uri="http://schemas.openxmlformats.org/drawingml/2006/table">
            <a:tbl>
              <a:tblPr bandRow="1" firstRow="1">
                <a:noFill/>
                <a:tableStyleId>{D4F76D4A-707F-40ED-AACD-B9F6E84ED628}</a:tableStyleId>
              </a:tblPr>
              <a:tblGrid>
                <a:gridCol w="137150"/>
                <a:gridCol w="236850"/>
                <a:gridCol w="307350"/>
                <a:gridCol w="5208275"/>
                <a:gridCol w="307350"/>
                <a:gridCol w="236850"/>
                <a:gridCol w="121925"/>
                <a:gridCol w="50175"/>
              </a:tblGrid>
              <a:tr h="499750">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38100">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28575">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28575">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4445" rtl="0" algn="ctr">
                        <a:lnSpc>
                          <a:spcPct val="100000"/>
                        </a:lnSpc>
                        <a:spcBef>
                          <a:spcPts val="0"/>
                        </a:spcBef>
                        <a:spcAft>
                          <a:spcPts val="0"/>
                        </a:spcAft>
                        <a:buNone/>
                      </a:pPr>
                      <a:r>
                        <a:rPr b="1" lang="en-US" sz="2600" u="none" cap="none" strike="noStrike">
                          <a:solidFill>
                            <a:srgbClr val="FFFFFF"/>
                          </a:solidFill>
                          <a:latin typeface="Calibri"/>
                          <a:ea typeface="Calibri"/>
                          <a:cs typeface="Calibri"/>
                          <a:sym typeface="Calibri"/>
                        </a:rPr>
                        <a:t>NEWSLETTER - SEPTEMBER 2023</a:t>
                      </a:r>
                      <a:endParaRPr sz="2600" u="none" cap="none" strike="noStrike">
                        <a:latin typeface="Calibri"/>
                        <a:ea typeface="Calibri"/>
                        <a:cs typeface="Calibri"/>
                        <a:sym typeface="Calibri"/>
                      </a:endParaRPr>
                    </a:p>
                  </a:txBody>
                  <a:tcPr marT="35550" marB="0" marR="0" marL="0">
                    <a:lnL cap="flat" cmpd="sng" w="38100">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57150">
                      <a:solidFill>
                        <a:srgbClr val="4F81BD"/>
                      </a:solidFill>
                      <a:prstDash val="solid"/>
                      <a:round/>
                      <a:headEnd len="sm" w="sm" type="none"/>
                      <a:tailEnd len="sm" w="sm" type="none"/>
                    </a:lnT>
                    <a:lnB cap="flat" cmpd="sng" w="5715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38100">
                      <a:solidFill>
                        <a:srgbClr val="4F81BD"/>
                      </a:solidFill>
                      <a:prstDash val="solid"/>
                      <a:round/>
                      <a:headEnd len="sm" w="sm" type="none"/>
                      <a:tailEnd len="sm" w="sm" type="none"/>
                    </a:lnL>
                    <a:lnR cap="flat" cmpd="sng" w="28575">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28575">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r>
            </a:tbl>
          </a:graphicData>
        </a:graphic>
      </p:graphicFrame>
      <p:grpSp>
        <p:nvGrpSpPr>
          <p:cNvPr id="86" name="Google Shape;86;p2"/>
          <p:cNvGrpSpPr/>
          <p:nvPr/>
        </p:nvGrpSpPr>
        <p:grpSpPr>
          <a:xfrm>
            <a:off x="2095498" y="9094786"/>
            <a:ext cx="4762500" cy="49530"/>
            <a:chOff x="2095498" y="9094786"/>
            <a:chExt cx="4762500" cy="49530"/>
          </a:xfrm>
        </p:grpSpPr>
        <p:sp>
          <p:nvSpPr>
            <p:cNvPr id="87" name="Google Shape;87;p2"/>
            <p:cNvSpPr/>
            <p:nvPr/>
          </p:nvSpPr>
          <p:spPr>
            <a:xfrm>
              <a:off x="2095498" y="9094786"/>
              <a:ext cx="4762500" cy="49530"/>
            </a:xfrm>
            <a:custGeom>
              <a:rect b="b" l="l" r="r" t="t"/>
              <a:pathLst>
                <a:path extrusionOk="0" h="49529" w="4762500">
                  <a:moveTo>
                    <a:pt x="4762501" y="0"/>
                  </a:moveTo>
                  <a:lnTo>
                    <a:pt x="0" y="0"/>
                  </a:lnTo>
                  <a:lnTo>
                    <a:pt x="0" y="49212"/>
                  </a:lnTo>
                  <a:lnTo>
                    <a:pt x="4762501" y="49212"/>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88" name="Google Shape;88;p2"/>
            <p:cNvSpPr/>
            <p:nvPr/>
          </p:nvSpPr>
          <p:spPr>
            <a:xfrm>
              <a:off x="2095498" y="9094786"/>
              <a:ext cx="4762500" cy="49530"/>
            </a:xfrm>
            <a:custGeom>
              <a:rect b="b" l="l" r="r" t="t"/>
              <a:pathLst>
                <a:path extrusionOk="0" h="49529" w="4762500">
                  <a:moveTo>
                    <a:pt x="0" y="0"/>
                  </a:moveTo>
                  <a:lnTo>
                    <a:pt x="4762501" y="0"/>
                  </a:lnTo>
                  <a:lnTo>
                    <a:pt x="4762501" y="49212"/>
                  </a:lnTo>
                  <a:lnTo>
                    <a:pt x="0" y="49212"/>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89" name="Google Shape;89;p2"/>
          <p:cNvGrpSpPr/>
          <p:nvPr/>
        </p:nvGrpSpPr>
        <p:grpSpPr>
          <a:xfrm>
            <a:off x="0" y="9094786"/>
            <a:ext cx="1952625" cy="49530"/>
            <a:chOff x="0" y="9094786"/>
            <a:chExt cx="1952625" cy="49530"/>
          </a:xfrm>
        </p:grpSpPr>
        <p:sp>
          <p:nvSpPr>
            <p:cNvPr id="90" name="Google Shape;90;p2"/>
            <p:cNvSpPr/>
            <p:nvPr/>
          </p:nvSpPr>
          <p:spPr>
            <a:xfrm>
              <a:off x="0" y="9094786"/>
              <a:ext cx="1952625" cy="49530"/>
            </a:xfrm>
            <a:custGeom>
              <a:rect b="b" l="l" r="r" t="t"/>
              <a:pathLst>
                <a:path extrusionOk="0" h="49529" w="1952625">
                  <a:moveTo>
                    <a:pt x="1952625" y="0"/>
                  </a:moveTo>
                  <a:lnTo>
                    <a:pt x="0" y="0"/>
                  </a:lnTo>
                  <a:lnTo>
                    <a:pt x="0" y="49212"/>
                  </a:lnTo>
                  <a:lnTo>
                    <a:pt x="1952625" y="49212"/>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91" name="Google Shape;91;p2"/>
            <p:cNvSpPr/>
            <p:nvPr/>
          </p:nvSpPr>
          <p:spPr>
            <a:xfrm>
              <a:off x="0" y="9094786"/>
              <a:ext cx="1952625" cy="49530"/>
            </a:xfrm>
            <a:custGeom>
              <a:rect b="b" l="l" r="r" t="t"/>
              <a:pathLst>
                <a:path extrusionOk="0" h="49529" w="1952625">
                  <a:moveTo>
                    <a:pt x="0" y="0"/>
                  </a:moveTo>
                  <a:lnTo>
                    <a:pt x="1952625" y="0"/>
                  </a:lnTo>
                  <a:lnTo>
                    <a:pt x="1952625" y="49212"/>
                  </a:lnTo>
                  <a:lnTo>
                    <a:pt x="0" y="49212"/>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sp>
        <p:nvSpPr>
          <p:cNvPr id="92" name="Google Shape;92;p2"/>
          <p:cNvSpPr/>
          <p:nvPr/>
        </p:nvSpPr>
        <p:spPr>
          <a:xfrm>
            <a:off x="2097424" y="1"/>
            <a:ext cx="4762500" cy="49530"/>
          </a:xfrm>
          <a:custGeom>
            <a:rect b="b" l="l" r="r" t="t"/>
            <a:pathLst>
              <a:path extrusionOk="0" h="49530" w="4762500">
                <a:moveTo>
                  <a:pt x="0" y="0"/>
                </a:moveTo>
                <a:lnTo>
                  <a:pt x="4762501" y="0"/>
                </a:lnTo>
                <a:lnTo>
                  <a:pt x="4762501" y="49212"/>
                </a:lnTo>
                <a:lnTo>
                  <a:pt x="0" y="49212"/>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93" name="Google Shape;93;p2"/>
          <p:cNvSpPr/>
          <p:nvPr/>
        </p:nvSpPr>
        <p:spPr>
          <a:xfrm>
            <a:off x="1924" y="1"/>
            <a:ext cx="1952625" cy="49530"/>
          </a:xfrm>
          <a:custGeom>
            <a:rect b="b" l="l" r="r" t="t"/>
            <a:pathLst>
              <a:path extrusionOk="0" h="49530" w="1952625">
                <a:moveTo>
                  <a:pt x="0" y="0"/>
                </a:moveTo>
                <a:lnTo>
                  <a:pt x="1952625" y="0"/>
                </a:lnTo>
                <a:lnTo>
                  <a:pt x="1952625" y="49212"/>
                </a:lnTo>
                <a:lnTo>
                  <a:pt x="0" y="49212"/>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nvGrpSpPr>
          <p:cNvPr id="94" name="Google Shape;94;p2"/>
          <p:cNvGrpSpPr/>
          <p:nvPr/>
        </p:nvGrpSpPr>
        <p:grpSpPr>
          <a:xfrm>
            <a:off x="2095498" y="9041606"/>
            <a:ext cx="4762500" cy="100965"/>
            <a:chOff x="2095498" y="9041606"/>
            <a:chExt cx="4762500" cy="100965"/>
          </a:xfrm>
        </p:grpSpPr>
        <p:sp>
          <p:nvSpPr>
            <p:cNvPr id="95" name="Google Shape;95;p2"/>
            <p:cNvSpPr/>
            <p:nvPr/>
          </p:nvSpPr>
          <p:spPr>
            <a:xfrm>
              <a:off x="2095498" y="9041606"/>
              <a:ext cx="4762500" cy="100965"/>
            </a:xfrm>
            <a:custGeom>
              <a:rect b="b" l="l" r="r" t="t"/>
              <a:pathLst>
                <a:path extrusionOk="0" h="100965" w="4762500">
                  <a:moveTo>
                    <a:pt x="4762501" y="0"/>
                  </a:moveTo>
                  <a:lnTo>
                    <a:pt x="0" y="0"/>
                  </a:lnTo>
                  <a:lnTo>
                    <a:pt x="0" y="100806"/>
                  </a:lnTo>
                  <a:lnTo>
                    <a:pt x="4762501" y="100806"/>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96" name="Google Shape;96;p2"/>
            <p:cNvSpPr/>
            <p:nvPr/>
          </p:nvSpPr>
          <p:spPr>
            <a:xfrm>
              <a:off x="2095498" y="9041606"/>
              <a:ext cx="4762500" cy="100965"/>
            </a:xfrm>
            <a:custGeom>
              <a:rect b="b" l="l" r="r" t="t"/>
              <a:pathLst>
                <a:path extrusionOk="0" h="100965" w="4762500">
                  <a:moveTo>
                    <a:pt x="0" y="0"/>
                  </a:moveTo>
                  <a:lnTo>
                    <a:pt x="4762501" y="0"/>
                  </a:lnTo>
                  <a:lnTo>
                    <a:pt x="4762501" y="100806"/>
                  </a:lnTo>
                  <a:lnTo>
                    <a:pt x="0" y="100806"/>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97" name="Google Shape;97;p2"/>
          <p:cNvGrpSpPr/>
          <p:nvPr/>
        </p:nvGrpSpPr>
        <p:grpSpPr>
          <a:xfrm>
            <a:off x="0" y="9041606"/>
            <a:ext cx="1952625" cy="100965"/>
            <a:chOff x="0" y="9041606"/>
            <a:chExt cx="1952625" cy="100965"/>
          </a:xfrm>
        </p:grpSpPr>
        <p:sp>
          <p:nvSpPr>
            <p:cNvPr id="98" name="Google Shape;98;p2"/>
            <p:cNvSpPr/>
            <p:nvPr/>
          </p:nvSpPr>
          <p:spPr>
            <a:xfrm>
              <a:off x="0" y="9041606"/>
              <a:ext cx="1952625" cy="100965"/>
            </a:xfrm>
            <a:custGeom>
              <a:rect b="b" l="l" r="r" t="t"/>
              <a:pathLst>
                <a:path extrusionOk="0" h="100965" w="1952625">
                  <a:moveTo>
                    <a:pt x="1952625" y="0"/>
                  </a:moveTo>
                  <a:lnTo>
                    <a:pt x="0" y="0"/>
                  </a:lnTo>
                  <a:lnTo>
                    <a:pt x="0" y="100806"/>
                  </a:lnTo>
                  <a:lnTo>
                    <a:pt x="1952625" y="100806"/>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99" name="Google Shape;99;p2"/>
            <p:cNvSpPr/>
            <p:nvPr/>
          </p:nvSpPr>
          <p:spPr>
            <a:xfrm>
              <a:off x="0" y="9041606"/>
              <a:ext cx="1952625" cy="100965"/>
            </a:xfrm>
            <a:custGeom>
              <a:rect b="b" l="l" r="r" t="t"/>
              <a:pathLst>
                <a:path extrusionOk="0" h="100965" w="1952625">
                  <a:moveTo>
                    <a:pt x="0" y="0"/>
                  </a:moveTo>
                  <a:lnTo>
                    <a:pt x="1952625" y="0"/>
                  </a:lnTo>
                  <a:lnTo>
                    <a:pt x="1952625" y="100806"/>
                  </a:lnTo>
                  <a:lnTo>
                    <a:pt x="0" y="100806"/>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00" name="Google Shape;100;p2"/>
          <p:cNvGrpSpPr/>
          <p:nvPr/>
        </p:nvGrpSpPr>
        <p:grpSpPr>
          <a:xfrm>
            <a:off x="2095500" y="0"/>
            <a:ext cx="4762500" cy="98425"/>
            <a:chOff x="2095500" y="0"/>
            <a:chExt cx="4762500" cy="98425"/>
          </a:xfrm>
        </p:grpSpPr>
        <p:sp>
          <p:nvSpPr>
            <p:cNvPr id="101" name="Google Shape;101;p2"/>
            <p:cNvSpPr/>
            <p:nvPr/>
          </p:nvSpPr>
          <p:spPr>
            <a:xfrm>
              <a:off x="2095500" y="0"/>
              <a:ext cx="4762500" cy="98425"/>
            </a:xfrm>
            <a:custGeom>
              <a:rect b="b" l="l" r="r" t="t"/>
              <a:pathLst>
                <a:path extrusionOk="0" h="98425" w="4762500">
                  <a:moveTo>
                    <a:pt x="4762501" y="0"/>
                  </a:moveTo>
                  <a:lnTo>
                    <a:pt x="0" y="0"/>
                  </a:lnTo>
                  <a:lnTo>
                    <a:pt x="0" y="98425"/>
                  </a:lnTo>
                  <a:lnTo>
                    <a:pt x="4762501" y="98425"/>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02" name="Google Shape;102;p2"/>
            <p:cNvSpPr/>
            <p:nvPr/>
          </p:nvSpPr>
          <p:spPr>
            <a:xfrm>
              <a:off x="2095500" y="0"/>
              <a:ext cx="4762500" cy="98425"/>
            </a:xfrm>
            <a:custGeom>
              <a:rect b="b" l="l" r="r" t="t"/>
              <a:pathLst>
                <a:path extrusionOk="0" h="98425" w="4762500">
                  <a:moveTo>
                    <a:pt x="0" y="0"/>
                  </a:moveTo>
                  <a:lnTo>
                    <a:pt x="4762501" y="0"/>
                  </a:lnTo>
                  <a:lnTo>
                    <a:pt x="4762501" y="98425"/>
                  </a:lnTo>
                  <a:lnTo>
                    <a:pt x="0" y="98425"/>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03" name="Google Shape;103;p2"/>
          <p:cNvGrpSpPr/>
          <p:nvPr/>
        </p:nvGrpSpPr>
        <p:grpSpPr>
          <a:xfrm>
            <a:off x="0" y="0"/>
            <a:ext cx="1952625" cy="98425"/>
            <a:chOff x="0" y="0"/>
            <a:chExt cx="1952625" cy="98425"/>
          </a:xfrm>
        </p:grpSpPr>
        <p:sp>
          <p:nvSpPr>
            <p:cNvPr id="104" name="Google Shape;104;p2"/>
            <p:cNvSpPr/>
            <p:nvPr/>
          </p:nvSpPr>
          <p:spPr>
            <a:xfrm>
              <a:off x="0" y="0"/>
              <a:ext cx="1952625" cy="98425"/>
            </a:xfrm>
            <a:custGeom>
              <a:rect b="b" l="l" r="r" t="t"/>
              <a:pathLst>
                <a:path extrusionOk="0" h="98425" w="1952625">
                  <a:moveTo>
                    <a:pt x="1952625" y="0"/>
                  </a:moveTo>
                  <a:lnTo>
                    <a:pt x="0" y="0"/>
                  </a:lnTo>
                  <a:lnTo>
                    <a:pt x="0" y="98425"/>
                  </a:lnTo>
                  <a:lnTo>
                    <a:pt x="1952625" y="98425"/>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05" name="Google Shape;105;p2"/>
            <p:cNvSpPr/>
            <p:nvPr/>
          </p:nvSpPr>
          <p:spPr>
            <a:xfrm>
              <a:off x="0" y="0"/>
              <a:ext cx="1952625" cy="98425"/>
            </a:xfrm>
            <a:custGeom>
              <a:rect b="b" l="l" r="r" t="t"/>
              <a:pathLst>
                <a:path extrusionOk="0" h="98425" w="1952625">
                  <a:moveTo>
                    <a:pt x="0" y="0"/>
                  </a:moveTo>
                  <a:lnTo>
                    <a:pt x="1952625" y="0"/>
                  </a:lnTo>
                  <a:lnTo>
                    <a:pt x="1952625" y="98425"/>
                  </a:lnTo>
                  <a:lnTo>
                    <a:pt x="0" y="98425"/>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06" name="Google Shape;106;p2"/>
          <p:cNvGrpSpPr/>
          <p:nvPr/>
        </p:nvGrpSpPr>
        <p:grpSpPr>
          <a:xfrm>
            <a:off x="164174" y="2341402"/>
            <a:ext cx="6627561" cy="6619240"/>
            <a:chOff x="112275" y="2335260"/>
            <a:chExt cx="6627561" cy="6619240"/>
          </a:xfrm>
        </p:grpSpPr>
        <p:sp>
          <p:nvSpPr>
            <p:cNvPr id="107" name="Google Shape;107;p2"/>
            <p:cNvSpPr/>
            <p:nvPr/>
          </p:nvSpPr>
          <p:spPr>
            <a:xfrm>
              <a:off x="112275" y="5251658"/>
              <a:ext cx="6621145" cy="46355"/>
            </a:xfrm>
            <a:custGeom>
              <a:rect b="b" l="l" r="r" t="t"/>
              <a:pathLst>
                <a:path extrusionOk="0" h="46354" w="6621145">
                  <a:moveTo>
                    <a:pt x="6620616" y="0"/>
                  </a:moveTo>
                  <a:lnTo>
                    <a:pt x="0" y="0"/>
                  </a:lnTo>
                  <a:lnTo>
                    <a:pt x="0" y="46037"/>
                  </a:lnTo>
                  <a:lnTo>
                    <a:pt x="6620616" y="46037"/>
                  </a:lnTo>
                  <a:lnTo>
                    <a:pt x="6620616" y="0"/>
                  </a:lnTo>
                  <a:close/>
                </a:path>
              </a:pathLst>
            </a:custGeom>
            <a:solidFill>
              <a:srgbClr val="D5E3F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08" name="Google Shape;108;p2"/>
            <p:cNvSpPr/>
            <p:nvPr/>
          </p:nvSpPr>
          <p:spPr>
            <a:xfrm>
              <a:off x="112275" y="5281503"/>
              <a:ext cx="6621145" cy="46355"/>
            </a:xfrm>
            <a:custGeom>
              <a:rect b="b" l="l" r="r" t="t"/>
              <a:pathLst>
                <a:path extrusionOk="0" h="46354" w="6621145">
                  <a:moveTo>
                    <a:pt x="0" y="0"/>
                  </a:moveTo>
                  <a:lnTo>
                    <a:pt x="6620616" y="0"/>
                  </a:lnTo>
                  <a:lnTo>
                    <a:pt x="6620616" y="46037"/>
                  </a:lnTo>
                  <a:lnTo>
                    <a:pt x="0" y="46037"/>
                  </a:lnTo>
                  <a:lnTo>
                    <a:pt x="0" y="0"/>
                  </a:lnTo>
                  <a:close/>
                </a:path>
              </a:pathLst>
            </a:custGeom>
            <a:noFill/>
            <a:ln cap="flat" cmpd="sng" w="12700">
              <a:solidFill>
                <a:srgbClr val="C67838"/>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09" name="Google Shape;109;p2"/>
            <p:cNvSpPr/>
            <p:nvPr/>
          </p:nvSpPr>
          <p:spPr>
            <a:xfrm>
              <a:off x="118691" y="2335260"/>
              <a:ext cx="6621145" cy="6619240"/>
            </a:xfrm>
            <a:custGeom>
              <a:rect b="b" l="l" r="r" t="t"/>
              <a:pathLst>
                <a:path extrusionOk="0" h="6619240" w="6621145">
                  <a:moveTo>
                    <a:pt x="0" y="0"/>
                  </a:moveTo>
                  <a:lnTo>
                    <a:pt x="6620616" y="0"/>
                  </a:lnTo>
                  <a:lnTo>
                    <a:pt x="6620616" y="6618782"/>
                  </a:lnTo>
                  <a:lnTo>
                    <a:pt x="0" y="6618782"/>
                  </a:lnTo>
                  <a:lnTo>
                    <a:pt x="0" y="0"/>
                  </a:lnTo>
                  <a:close/>
                </a:path>
              </a:pathLst>
            </a:custGeom>
            <a:noFill/>
            <a:ln cap="flat" cmpd="sng" w="38100">
              <a:solidFill>
                <a:srgbClr val="083E68"/>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pic>
        <p:nvPicPr>
          <p:cNvPr id="110" name="Google Shape;110;p2"/>
          <p:cNvPicPr preferRelativeResize="0"/>
          <p:nvPr/>
        </p:nvPicPr>
        <p:blipFill rotWithShape="1">
          <a:blip r:embed="rId3">
            <a:alphaModFix/>
          </a:blip>
          <a:srcRect b="0" l="0" r="0" t="0"/>
          <a:stretch/>
        </p:blipFill>
        <p:spPr>
          <a:xfrm>
            <a:off x="862918" y="133271"/>
            <a:ext cx="5053599" cy="1541621"/>
          </a:xfrm>
          <a:prstGeom prst="rect">
            <a:avLst/>
          </a:prstGeom>
          <a:noFill/>
          <a:ln>
            <a:noFill/>
          </a:ln>
        </p:spPr>
      </p:pic>
      <p:sp>
        <p:nvSpPr>
          <p:cNvPr id="111" name="Google Shape;111;p2"/>
          <p:cNvSpPr txBox="1"/>
          <p:nvPr/>
        </p:nvSpPr>
        <p:spPr>
          <a:xfrm>
            <a:off x="185116" y="2360220"/>
            <a:ext cx="6600300" cy="2940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1700">
                <a:latin typeface="Arial"/>
                <a:ea typeface="Arial"/>
                <a:cs typeface="Arial"/>
                <a:sym typeface="Arial"/>
              </a:rPr>
              <a:t>Coast to Coast challenge 2023</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US" sz="1200"/>
              <a:t>On the first of July 2023 the first ever Coast to Coast challenge by the Dutch Kidney Foundation took place. Over 100 participants cycled 500 kilometers for 24 hours from Zoutkamp in Groningen to Zoutlande in Zeeland. </a:t>
            </a:r>
            <a:endParaRPr/>
          </a:p>
          <a:p>
            <a:pPr indent="0" lvl="0" marL="0" rtl="0" algn="l">
              <a:spcBef>
                <a:spcPts val="0"/>
              </a:spcBef>
              <a:spcAft>
                <a:spcPts val="0"/>
              </a:spcAft>
              <a:buNone/>
            </a:pPr>
            <a:r>
              <a:rPr lang="en-US" sz="1200"/>
              <a:t>To say that it was a absolute </a:t>
            </a:r>
            <a:r>
              <a:rPr lang="en-US" sz="1200"/>
              <a:t>success</a:t>
            </a:r>
            <a:r>
              <a:rPr lang="en-US" sz="1200"/>
              <a:t> is an understatement, over 124.000 € were raised to fund kidney research in the Netherlands! </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US" sz="1200"/>
              <a:t>We’re very proud to say that as PLAN we were able to contribute to this amazing event. Daan Kremer (former PLAN Board Member without any cycling experience), Niek Hessels, Crissy Rudolphy, Pien Rawee, Robin Vernooij and Adrian P. represented us.</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US" sz="1200"/>
              <a:t>Next year the CTC will take place again, more info to follow soon!</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US" sz="1200"/>
              <a:t>We would also like to thank our sponsor GeriCall for supporting us financially.</a:t>
            </a:r>
            <a:endParaRPr/>
          </a:p>
        </p:txBody>
      </p:sp>
      <p:pic>
        <p:nvPicPr>
          <p:cNvPr id="112" name="Google Shape;112;p2"/>
          <p:cNvPicPr preferRelativeResize="0"/>
          <p:nvPr/>
        </p:nvPicPr>
        <p:blipFill rotWithShape="1">
          <a:blip r:embed="rId4">
            <a:alphaModFix/>
          </a:blip>
          <a:srcRect b="0" l="0" r="0" t="0"/>
          <a:stretch/>
        </p:blipFill>
        <p:spPr>
          <a:xfrm>
            <a:off x="889000" y="5410200"/>
            <a:ext cx="5080000" cy="3378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16" name="Shape 116"/>
        <p:cNvGrpSpPr/>
        <p:nvPr/>
      </p:nvGrpSpPr>
      <p:grpSpPr>
        <a:xfrm>
          <a:off x="0" y="0"/>
          <a:ext cx="0" cy="0"/>
          <a:chOff x="0" y="0"/>
          <a:chExt cx="0" cy="0"/>
        </a:xfrm>
      </p:grpSpPr>
      <p:sp>
        <p:nvSpPr>
          <p:cNvPr id="117" name="Google Shape;117;p3"/>
          <p:cNvSpPr/>
          <p:nvPr/>
        </p:nvSpPr>
        <p:spPr>
          <a:xfrm>
            <a:off x="124587" y="878048"/>
            <a:ext cx="6609080" cy="6628765"/>
          </a:xfrm>
          <a:custGeom>
            <a:rect b="b" l="l" r="r" t="t"/>
            <a:pathLst>
              <a:path extrusionOk="0" h="6628765" w="6609080">
                <a:moveTo>
                  <a:pt x="6608824" y="0"/>
                </a:moveTo>
                <a:lnTo>
                  <a:pt x="0" y="0"/>
                </a:lnTo>
                <a:lnTo>
                  <a:pt x="0" y="6628443"/>
                </a:lnTo>
                <a:lnTo>
                  <a:pt x="6608824" y="6628443"/>
                </a:lnTo>
                <a:lnTo>
                  <a:pt x="6608824" y="0"/>
                </a:lnTo>
                <a:close/>
              </a:path>
            </a:pathLst>
          </a:custGeom>
          <a:solidFill>
            <a:srgbClr val="ECF2F9"/>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nvGrpSpPr>
          <p:cNvPr id="118" name="Google Shape;118;p3"/>
          <p:cNvGrpSpPr/>
          <p:nvPr/>
        </p:nvGrpSpPr>
        <p:grpSpPr>
          <a:xfrm>
            <a:off x="2095498" y="9094786"/>
            <a:ext cx="4762500" cy="49530"/>
            <a:chOff x="2095498" y="9094786"/>
            <a:chExt cx="4762500" cy="49530"/>
          </a:xfrm>
        </p:grpSpPr>
        <p:sp>
          <p:nvSpPr>
            <p:cNvPr id="119" name="Google Shape;119;p3"/>
            <p:cNvSpPr/>
            <p:nvPr/>
          </p:nvSpPr>
          <p:spPr>
            <a:xfrm>
              <a:off x="2095498" y="9094786"/>
              <a:ext cx="4762500" cy="49530"/>
            </a:xfrm>
            <a:custGeom>
              <a:rect b="b" l="l" r="r" t="t"/>
              <a:pathLst>
                <a:path extrusionOk="0" h="49529" w="4762500">
                  <a:moveTo>
                    <a:pt x="4762501" y="0"/>
                  </a:moveTo>
                  <a:lnTo>
                    <a:pt x="0" y="0"/>
                  </a:lnTo>
                  <a:lnTo>
                    <a:pt x="0" y="49212"/>
                  </a:lnTo>
                  <a:lnTo>
                    <a:pt x="4762501" y="49212"/>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20" name="Google Shape;120;p3"/>
            <p:cNvSpPr/>
            <p:nvPr/>
          </p:nvSpPr>
          <p:spPr>
            <a:xfrm>
              <a:off x="2095498" y="9094786"/>
              <a:ext cx="4762500" cy="49530"/>
            </a:xfrm>
            <a:custGeom>
              <a:rect b="b" l="l" r="r" t="t"/>
              <a:pathLst>
                <a:path extrusionOk="0" h="49529" w="4762500">
                  <a:moveTo>
                    <a:pt x="0" y="0"/>
                  </a:moveTo>
                  <a:lnTo>
                    <a:pt x="4762501" y="0"/>
                  </a:lnTo>
                  <a:lnTo>
                    <a:pt x="4762501" y="49212"/>
                  </a:lnTo>
                  <a:lnTo>
                    <a:pt x="0" y="49212"/>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21" name="Google Shape;121;p3"/>
          <p:cNvGrpSpPr/>
          <p:nvPr/>
        </p:nvGrpSpPr>
        <p:grpSpPr>
          <a:xfrm>
            <a:off x="0" y="9094786"/>
            <a:ext cx="1952625" cy="49530"/>
            <a:chOff x="0" y="9094786"/>
            <a:chExt cx="1952625" cy="49530"/>
          </a:xfrm>
        </p:grpSpPr>
        <p:sp>
          <p:nvSpPr>
            <p:cNvPr id="122" name="Google Shape;122;p3"/>
            <p:cNvSpPr/>
            <p:nvPr/>
          </p:nvSpPr>
          <p:spPr>
            <a:xfrm>
              <a:off x="0" y="9094786"/>
              <a:ext cx="1952625" cy="49530"/>
            </a:xfrm>
            <a:custGeom>
              <a:rect b="b" l="l" r="r" t="t"/>
              <a:pathLst>
                <a:path extrusionOk="0" h="49529" w="1952625">
                  <a:moveTo>
                    <a:pt x="1952625" y="0"/>
                  </a:moveTo>
                  <a:lnTo>
                    <a:pt x="0" y="0"/>
                  </a:lnTo>
                  <a:lnTo>
                    <a:pt x="0" y="49212"/>
                  </a:lnTo>
                  <a:lnTo>
                    <a:pt x="1952625" y="49212"/>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23" name="Google Shape;123;p3"/>
            <p:cNvSpPr/>
            <p:nvPr/>
          </p:nvSpPr>
          <p:spPr>
            <a:xfrm>
              <a:off x="0" y="9094786"/>
              <a:ext cx="1952625" cy="49530"/>
            </a:xfrm>
            <a:custGeom>
              <a:rect b="b" l="l" r="r" t="t"/>
              <a:pathLst>
                <a:path extrusionOk="0" h="49529" w="1952625">
                  <a:moveTo>
                    <a:pt x="0" y="0"/>
                  </a:moveTo>
                  <a:lnTo>
                    <a:pt x="1952625" y="0"/>
                  </a:lnTo>
                  <a:lnTo>
                    <a:pt x="1952625" y="49212"/>
                  </a:lnTo>
                  <a:lnTo>
                    <a:pt x="0" y="49212"/>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sp>
        <p:nvSpPr>
          <p:cNvPr id="124" name="Google Shape;124;p3"/>
          <p:cNvSpPr/>
          <p:nvPr/>
        </p:nvSpPr>
        <p:spPr>
          <a:xfrm>
            <a:off x="2097424" y="1"/>
            <a:ext cx="4762500" cy="49530"/>
          </a:xfrm>
          <a:custGeom>
            <a:rect b="b" l="l" r="r" t="t"/>
            <a:pathLst>
              <a:path extrusionOk="0" h="49530" w="4762500">
                <a:moveTo>
                  <a:pt x="0" y="0"/>
                </a:moveTo>
                <a:lnTo>
                  <a:pt x="4762501" y="0"/>
                </a:lnTo>
                <a:lnTo>
                  <a:pt x="4762501" y="49212"/>
                </a:lnTo>
                <a:lnTo>
                  <a:pt x="0" y="49212"/>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25" name="Google Shape;125;p3"/>
          <p:cNvSpPr/>
          <p:nvPr/>
        </p:nvSpPr>
        <p:spPr>
          <a:xfrm>
            <a:off x="1924" y="1"/>
            <a:ext cx="1952625" cy="49530"/>
          </a:xfrm>
          <a:custGeom>
            <a:rect b="b" l="l" r="r" t="t"/>
            <a:pathLst>
              <a:path extrusionOk="0" h="49530" w="1952625">
                <a:moveTo>
                  <a:pt x="0" y="0"/>
                </a:moveTo>
                <a:lnTo>
                  <a:pt x="1952625" y="0"/>
                </a:lnTo>
                <a:lnTo>
                  <a:pt x="1952625" y="49212"/>
                </a:lnTo>
                <a:lnTo>
                  <a:pt x="0" y="49212"/>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nvGrpSpPr>
          <p:cNvPr id="126" name="Google Shape;126;p3"/>
          <p:cNvGrpSpPr/>
          <p:nvPr/>
        </p:nvGrpSpPr>
        <p:grpSpPr>
          <a:xfrm>
            <a:off x="2095498" y="9041606"/>
            <a:ext cx="4762500" cy="100965"/>
            <a:chOff x="2095498" y="9041606"/>
            <a:chExt cx="4762500" cy="100965"/>
          </a:xfrm>
        </p:grpSpPr>
        <p:sp>
          <p:nvSpPr>
            <p:cNvPr id="127" name="Google Shape;127;p3"/>
            <p:cNvSpPr/>
            <p:nvPr/>
          </p:nvSpPr>
          <p:spPr>
            <a:xfrm>
              <a:off x="2095498" y="9041606"/>
              <a:ext cx="4762500" cy="100965"/>
            </a:xfrm>
            <a:custGeom>
              <a:rect b="b" l="l" r="r" t="t"/>
              <a:pathLst>
                <a:path extrusionOk="0" h="100965" w="4762500">
                  <a:moveTo>
                    <a:pt x="4762501" y="0"/>
                  </a:moveTo>
                  <a:lnTo>
                    <a:pt x="0" y="0"/>
                  </a:lnTo>
                  <a:lnTo>
                    <a:pt x="0" y="100806"/>
                  </a:lnTo>
                  <a:lnTo>
                    <a:pt x="4762501" y="100806"/>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28" name="Google Shape;128;p3"/>
            <p:cNvSpPr/>
            <p:nvPr/>
          </p:nvSpPr>
          <p:spPr>
            <a:xfrm>
              <a:off x="2095498" y="9041606"/>
              <a:ext cx="4762500" cy="100965"/>
            </a:xfrm>
            <a:custGeom>
              <a:rect b="b" l="l" r="r" t="t"/>
              <a:pathLst>
                <a:path extrusionOk="0" h="100965" w="4762500">
                  <a:moveTo>
                    <a:pt x="0" y="0"/>
                  </a:moveTo>
                  <a:lnTo>
                    <a:pt x="4762501" y="0"/>
                  </a:lnTo>
                  <a:lnTo>
                    <a:pt x="4762501" y="100806"/>
                  </a:lnTo>
                  <a:lnTo>
                    <a:pt x="0" y="100806"/>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29" name="Google Shape;129;p3"/>
          <p:cNvGrpSpPr/>
          <p:nvPr/>
        </p:nvGrpSpPr>
        <p:grpSpPr>
          <a:xfrm>
            <a:off x="0" y="9041606"/>
            <a:ext cx="1952625" cy="100965"/>
            <a:chOff x="0" y="9041606"/>
            <a:chExt cx="1952625" cy="100965"/>
          </a:xfrm>
        </p:grpSpPr>
        <p:sp>
          <p:nvSpPr>
            <p:cNvPr id="130" name="Google Shape;130;p3"/>
            <p:cNvSpPr/>
            <p:nvPr/>
          </p:nvSpPr>
          <p:spPr>
            <a:xfrm>
              <a:off x="0" y="9041606"/>
              <a:ext cx="1952625" cy="100965"/>
            </a:xfrm>
            <a:custGeom>
              <a:rect b="b" l="l" r="r" t="t"/>
              <a:pathLst>
                <a:path extrusionOk="0" h="100965" w="1952625">
                  <a:moveTo>
                    <a:pt x="1952625" y="0"/>
                  </a:moveTo>
                  <a:lnTo>
                    <a:pt x="0" y="0"/>
                  </a:lnTo>
                  <a:lnTo>
                    <a:pt x="0" y="100806"/>
                  </a:lnTo>
                  <a:lnTo>
                    <a:pt x="1952625" y="100806"/>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31" name="Google Shape;131;p3"/>
            <p:cNvSpPr/>
            <p:nvPr/>
          </p:nvSpPr>
          <p:spPr>
            <a:xfrm>
              <a:off x="0" y="9041606"/>
              <a:ext cx="1952625" cy="100965"/>
            </a:xfrm>
            <a:custGeom>
              <a:rect b="b" l="l" r="r" t="t"/>
              <a:pathLst>
                <a:path extrusionOk="0" h="100965" w="1952625">
                  <a:moveTo>
                    <a:pt x="0" y="0"/>
                  </a:moveTo>
                  <a:lnTo>
                    <a:pt x="1952625" y="0"/>
                  </a:lnTo>
                  <a:lnTo>
                    <a:pt x="1952625" y="100806"/>
                  </a:lnTo>
                  <a:lnTo>
                    <a:pt x="0" y="100806"/>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32" name="Google Shape;132;p3"/>
          <p:cNvGrpSpPr/>
          <p:nvPr/>
        </p:nvGrpSpPr>
        <p:grpSpPr>
          <a:xfrm>
            <a:off x="2095500" y="0"/>
            <a:ext cx="4762500" cy="98425"/>
            <a:chOff x="2095500" y="0"/>
            <a:chExt cx="4762500" cy="98425"/>
          </a:xfrm>
        </p:grpSpPr>
        <p:sp>
          <p:nvSpPr>
            <p:cNvPr id="133" name="Google Shape;133;p3"/>
            <p:cNvSpPr/>
            <p:nvPr/>
          </p:nvSpPr>
          <p:spPr>
            <a:xfrm>
              <a:off x="2095500" y="0"/>
              <a:ext cx="4762500" cy="98425"/>
            </a:xfrm>
            <a:custGeom>
              <a:rect b="b" l="l" r="r" t="t"/>
              <a:pathLst>
                <a:path extrusionOk="0" h="98425" w="4762500">
                  <a:moveTo>
                    <a:pt x="4762501" y="0"/>
                  </a:moveTo>
                  <a:lnTo>
                    <a:pt x="0" y="0"/>
                  </a:lnTo>
                  <a:lnTo>
                    <a:pt x="0" y="98425"/>
                  </a:lnTo>
                  <a:lnTo>
                    <a:pt x="4762501" y="98425"/>
                  </a:lnTo>
                  <a:lnTo>
                    <a:pt x="4762501" y="0"/>
                  </a:lnTo>
                  <a:close/>
                </a:path>
              </a:pathLst>
            </a:custGeom>
            <a:solidFill>
              <a:srgbClr val="558ED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34" name="Google Shape;134;p3"/>
            <p:cNvSpPr/>
            <p:nvPr/>
          </p:nvSpPr>
          <p:spPr>
            <a:xfrm>
              <a:off x="2095500" y="0"/>
              <a:ext cx="4762500" cy="98425"/>
            </a:xfrm>
            <a:custGeom>
              <a:rect b="b" l="l" r="r" t="t"/>
              <a:pathLst>
                <a:path extrusionOk="0" h="98425" w="4762500">
                  <a:moveTo>
                    <a:pt x="0" y="0"/>
                  </a:moveTo>
                  <a:lnTo>
                    <a:pt x="4762501" y="0"/>
                  </a:lnTo>
                  <a:lnTo>
                    <a:pt x="4762501" y="98425"/>
                  </a:lnTo>
                  <a:lnTo>
                    <a:pt x="0" y="98425"/>
                  </a:lnTo>
                  <a:lnTo>
                    <a:pt x="0" y="0"/>
                  </a:lnTo>
                  <a:close/>
                </a:path>
              </a:pathLst>
            </a:custGeom>
            <a:noFill/>
            <a:ln cap="flat" cmpd="sng" w="9525">
              <a:solidFill>
                <a:srgbClr val="4A7EBB"/>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pSp>
        <p:nvGrpSpPr>
          <p:cNvPr id="135" name="Google Shape;135;p3"/>
          <p:cNvGrpSpPr/>
          <p:nvPr/>
        </p:nvGrpSpPr>
        <p:grpSpPr>
          <a:xfrm>
            <a:off x="0" y="0"/>
            <a:ext cx="1952625" cy="98425"/>
            <a:chOff x="0" y="0"/>
            <a:chExt cx="1952625" cy="98425"/>
          </a:xfrm>
        </p:grpSpPr>
        <p:sp>
          <p:nvSpPr>
            <p:cNvPr id="136" name="Google Shape;136;p3"/>
            <p:cNvSpPr/>
            <p:nvPr/>
          </p:nvSpPr>
          <p:spPr>
            <a:xfrm>
              <a:off x="0" y="0"/>
              <a:ext cx="1952625" cy="98425"/>
            </a:xfrm>
            <a:custGeom>
              <a:rect b="b" l="l" r="r" t="t"/>
              <a:pathLst>
                <a:path extrusionOk="0" h="98425" w="1952625">
                  <a:moveTo>
                    <a:pt x="1952625" y="0"/>
                  </a:moveTo>
                  <a:lnTo>
                    <a:pt x="0" y="0"/>
                  </a:lnTo>
                  <a:lnTo>
                    <a:pt x="0" y="98425"/>
                  </a:lnTo>
                  <a:lnTo>
                    <a:pt x="1952625" y="98425"/>
                  </a:lnTo>
                  <a:lnTo>
                    <a:pt x="1952625" y="0"/>
                  </a:lnTo>
                  <a:close/>
                </a:path>
              </a:pathLst>
            </a:custGeom>
            <a:solidFill>
              <a:srgbClr val="FF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sp>
          <p:nvSpPr>
            <p:cNvPr id="137" name="Google Shape;137;p3"/>
            <p:cNvSpPr/>
            <p:nvPr/>
          </p:nvSpPr>
          <p:spPr>
            <a:xfrm>
              <a:off x="0" y="0"/>
              <a:ext cx="1952625" cy="98425"/>
            </a:xfrm>
            <a:custGeom>
              <a:rect b="b" l="l" r="r" t="t"/>
              <a:pathLst>
                <a:path extrusionOk="0" h="98425" w="1952625">
                  <a:moveTo>
                    <a:pt x="0" y="0"/>
                  </a:moveTo>
                  <a:lnTo>
                    <a:pt x="1952625" y="0"/>
                  </a:lnTo>
                  <a:lnTo>
                    <a:pt x="1952625" y="98425"/>
                  </a:lnTo>
                  <a:lnTo>
                    <a:pt x="0" y="98425"/>
                  </a:lnTo>
                  <a:lnTo>
                    <a:pt x="0" y="0"/>
                  </a:lnTo>
                  <a:close/>
                </a:path>
              </a:pathLst>
            </a:custGeom>
            <a:noFill/>
            <a:ln cap="flat" cmpd="sng" w="9525">
              <a:solidFill>
                <a:srgbClr val="C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graphicFrame>
        <p:nvGraphicFramePr>
          <p:cNvPr id="138" name="Google Shape;138;p3"/>
          <p:cNvGraphicFramePr/>
          <p:nvPr/>
        </p:nvGraphicFramePr>
        <p:xfrm>
          <a:off x="115914" y="228099"/>
          <a:ext cx="3000000" cy="3000000"/>
        </p:xfrm>
        <a:graphic>
          <a:graphicData uri="http://schemas.openxmlformats.org/drawingml/2006/table">
            <a:tbl>
              <a:tblPr bandRow="1" firstRow="1">
                <a:noFill/>
                <a:tableStyleId>{D4F76D4A-707F-40ED-AACD-B9F6E84ED628}</a:tableStyleId>
              </a:tblPr>
              <a:tblGrid>
                <a:gridCol w="137150"/>
                <a:gridCol w="236850"/>
                <a:gridCol w="307350"/>
                <a:gridCol w="5208275"/>
                <a:gridCol w="307350"/>
                <a:gridCol w="236850"/>
                <a:gridCol w="121925"/>
                <a:gridCol w="50175"/>
              </a:tblGrid>
              <a:tr h="499750">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38100">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28575">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28575">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4445" rtl="0" algn="ctr">
                        <a:lnSpc>
                          <a:spcPct val="100000"/>
                        </a:lnSpc>
                        <a:spcBef>
                          <a:spcPts val="0"/>
                        </a:spcBef>
                        <a:spcAft>
                          <a:spcPts val="0"/>
                        </a:spcAft>
                        <a:buNone/>
                      </a:pPr>
                      <a:r>
                        <a:rPr b="1" lang="en-US" sz="2600" u="none" cap="none" strike="noStrike">
                          <a:solidFill>
                            <a:srgbClr val="FFFFFF"/>
                          </a:solidFill>
                          <a:latin typeface="Calibri"/>
                          <a:ea typeface="Calibri"/>
                          <a:cs typeface="Calibri"/>
                          <a:sym typeface="Calibri"/>
                        </a:rPr>
                        <a:t>NEWSLETTER - SEPTEMBER 2023</a:t>
                      </a:r>
                      <a:endParaRPr sz="2600" u="none" cap="none" strike="noStrike">
                        <a:latin typeface="Calibri"/>
                        <a:ea typeface="Calibri"/>
                        <a:cs typeface="Calibri"/>
                        <a:sym typeface="Calibri"/>
                      </a:endParaRPr>
                    </a:p>
                  </a:txBody>
                  <a:tcPr marT="35550" marB="0" marR="0" marL="0">
                    <a:lnL cap="flat" cmpd="sng" w="38100">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57150">
                      <a:solidFill>
                        <a:srgbClr val="4F81BD"/>
                      </a:solidFill>
                      <a:prstDash val="solid"/>
                      <a:round/>
                      <a:headEnd len="sm" w="sm" type="none"/>
                      <a:tailEnd len="sm" w="sm" type="none"/>
                    </a:lnT>
                    <a:lnB cap="flat" cmpd="sng" w="5715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38100">
                      <a:solidFill>
                        <a:srgbClr val="4F81BD"/>
                      </a:solidFill>
                      <a:prstDash val="solid"/>
                      <a:round/>
                      <a:headEnd len="sm" w="sm" type="none"/>
                      <a:tailEnd len="sm" w="sm" type="none"/>
                    </a:lnL>
                    <a:lnR cap="flat" cmpd="sng" w="28575">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28575">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127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c>
                  <a:txBody>
                    <a:bodyPr/>
                    <a:lstStyle/>
                    <a:p>
                      <a:pPr indent="0" lvl="0" marL="0" marR="0" rtl="0" algn="l">
                        <a:lnSpc>
                          <a:spcPct val="100000"/>
                        </a:lnSpc>
                        <a:spcBef>
                          <a:spcPts val="0"/>
                        </a:spcBef>
                        <a:spcAft>
                          <a:spcPts val="0"/>
                        </a:spcAft>
                        <a:buNone/>
                      </a:pPr>
                      <a:r>
                        <a:t/>
                      </a:r>
                      <a:endParaRPr sz="1200" u="none" cap="none" strike="noStrike">
                        <a:latin typeface="Times New Roman"/>
                        <a:ea typeface="Times New Roman"/>
                        <a:cs typeface="Times New Roman"/>
                        <a:sym typeface="Times New Roman"/>
                      </a:endParaRPr>
                    </a:p>
                  </a:txBody>
                  <a:tcPr marT="0" marB="0" marR="0" marL="0">
                    <a:lnL cap="flat" cmpd="sng" w="12700">
                      <a:solidFill>
                        <a:srgbClr val="4F81BD"/>
                      </a:solidFill>
                      <a:prstDash val="solid"/>
                      <a:round/>
                      <a:headEnd len="sm" w="sm" type="none"/>
                      <a:tailEnd len="sm" w="sm" type="none"/>
                    </a:lnL>
                    <a:lnR cap="flat" cmpd="sng" w="38100">
                      <a:solidFill>
                        <a:srgbClr val="4F81BD"/>
                      </a:solidFill>
                      <a:prstDash val="solid"/>
                      <a:round/>
                      <a:headEnd len="sm" w="sm" type="none"/>
                      <a:tailEnd len="sm" w="sm" type="none"/>
                    </a:lnR>
                    <a:lnT cap="flat" cmpd="sng" w="38100">
                      <a:solidFill>
                        <a:srgbClr val="4F81BD"/>
                      </a:solidFill>
                      <a:prstDash val="solid"/>
                      <a:round/>
                      <a:headEnd len="sm" w="sm" type="none"/>
                      <a:tailEnd len="sm" w="sm" type="none"/>
                    </a:lnT>
                    <a:lnB cap="flat" cmpd="sng" w="38100">
                      <a:solidFill>
                        <a:srgbClr val="4F81BD"/>
                      </a:solidFill>
                      <a:prstDash val="solid"/>
                      <a:round/>
                      <a:headEnd len="sm" w="sm" type="none"/>
                      <a:tailEnd len="sm" w="sm" type="none"/>
                    </a:lnB>
                    <a:solidFill>
                      <a:srgbClr val="548ED4">
                        <a:alpha val="24313"/>
                      </a:srgbClr>
                    </a:solidFill>
                  </a:tcPr>
                </a:tc>
              </a:tr>
            </a:tbl>
          </a:graphicData>
        </a:graphic>
      </p:graphicFrame>
      <p:graphicFrame>
        <p:nvGraphicFramePr>
          <p:cNvPr id="139" name="Google Shape;139;p3"/>
          <p:cNvGraphicFramePr/>
          <p:nvPr/>
        </p:nvGraphicFramePr>
        <p:xfrm>
          <a:off x="124333" y="809467"/>
          <a:ext cx="3000000" cy="3000000"/>
        </p:xfrm>
        <a:graphic>
          <a:graphicData uri="http://schemas.openxmlformats.org/drawingml/2006/table">
            <a:tbl>
              <a:tblPr bandRow="1" firstRow="1">
                <a:noFill/>
                <a:tableStyleId>{D4F76D4A-707F-40ED-AACD-B9F6E84ED628}</a:tableStyleId>
              </a:tblPr>
              <a:tblGrid>
                <a:gridCol w="6620500"/>
              </a:tblGrid>
              <a:tr h="2543325">
                <a:tc>
                  <a:txBody>
                    <a:bodyPr/>
                    <a:lstStyle/>
                    <a:p>
                      <a:pPr indent="0" lvl="0" marL="4321810" marR="0" rtl="0" algn="l">
                        <a:lnSpc>
                          <a:spcPct val="100000"/>
                        </a:lnSpc>
                        <a:spcBef>
                          <a:spcPts val="0"/>
                        </a:spcBef>
                        <a:spcAft>
                          <a:spcPts val="0"/>
                        </a:spcAft>
                        <a:buNone/>
                      </a:pPr>
                      <a:r>
                        <a:t/>
                      </a:r>
                      <a:endParaRPr sz="1200" u="none" cap="none" strike="noStrike">
                        <a:latin typeface="Arial"/>
                        <a:ea typeface="Arial"/>
                        <a:cs typeface="Arial"/>
                        <a:sym typeface="Arial"/>
                      </a:endParaRPr>
                    </a:p>
                  </a:txBody>
                  <a:tcPr marT="69225" marB="0" marR="0" marL="0">
                    <a:lnL cap="flat" cmpd="sng" w="38100">
                      <a:solidFill>
                        <a:srgbClr val="083E68"/>
                      </a:solidFill>
                      <a:prstDash val="solid"/>
                      <a:round/>
                      <a:headEnd len="sm" w="sm" type="none"/>
                      <a:tailEnd len="sm" w="sm" type="none"/>
                    </a:lnL>
                    <a:lnR cap="flat" cmpd="sng" w="38100">
                      <a:solidFill>
                        <a:srgbClr val="083E68"/>
                      </a:solidFill>
                      <a:prstDash val="solid"/>
                      <a:round/>
                      <a:headEnd len="sm" w="sm" type="none"/>
                      <a:tailEnd len="sm" w="sm" type="none"/>
                    </a:lnR>
                    <a:lnT cap="flat" cmpd="sng" w="38100">
                      <a:solidFill>
                        <a:srgbClr val="083E68"/>
                      </a:solidFill>
                      <a:prstDash val="solid"/>
                      <a:round/>
                      <a:headEnd len="sm" w="sm" type="none"/>
                      <a:tailEnd len="sm" w="sm" type="none"/>
                    </a:lnT>
                    <a:lnB cap="flat" cmpd="sng" w="76200">
                      <a:solidFill>
                        <a:srgbClr val="D5E3F5"/>
                      </a:solidFill>
                      <a:prstDash val="solid"/>
                      <a:round/>
                      <a:headEnd len="sm" w="sm" type="none"/>
                      <a:tailEnd len="sm" w="sm" type="none"/>
                    </a:lnB>
                    <a:solidFill>
                      <a:srgbClr val="ECF2F9"/>
                    </a:solidFill>
                  </a:tcPr>
                </a:tc>
              </a:tr>
              <a:tr h="2901325">
                <a:tc>
                  <a:txBody>
                    <a:bodyPr/>
                    <a:lstStyle/>
                    <a:p>
                      <a:pPr indent="0" lvl="0" marL="118110" marR="0" rtl="0" algn="l">
                        <a:lnSpc>
                          <a:spcPct val="100000"/>
                        </a:lnSpc>
                        <a:spcBef>
                          <a:spcPts val="0"/>
                        </a:spcBef>
                        <a:spcAft>
                          <a:spcPts val="0"/>
                        </a:spcAft>
                        <a:buNone/>
                      </a:pPr>
                      <a:r>
                        <a:rPr b="1" lang="en-US" sz="1700" u="none" cap="none" strike="noStrike">
                          <a:solidFill>
                            <a:srgbClr val="7C9647"/>
                          </a:solidFill>
                          <a:latin typeface="Arial"/>
                          <a:ea typeface="Arial"/>
                          <a:cs typeface="Arial"/>
                          <a:sym typeface="Arial"/>
                        </a:rPr>
                        <a:t>DATES &amp; DEADLINES</a:t>
                      </a:r>
                      <a:endParaRPr sz="1700" u="none" cap="none" strike="noStrike">
                        <a:latin typeface="Arial"/>
                        <a:ea typeface="Arial"/>
                        <a:cs typeface="Arial"/>
                        <a:sym typeface="Arial"/>
                      </a:endParaRPr>
                    </a:p>
                    <a:p>
                      <a:pPr indent="-172084" lvl="0" marL="289560" marR="0" rtl="0" algn="l">
                        <a:lnSpc>
                          <a:spcPct val="100000"/>
                        </a:lnSpc>
                        <a:spcBef>
                          <a:spcPts val="1600"/>
                        </a:spcBef>
                        <a:spcAft>
                          <a:spcPts val="0"/>
                        </a:spcAft>
                        <a:buSzPts val="1200"/>
                        <a:buFont typeface="Arial"/>
                        <a:buChar char="•"/>
                      </a:pPr>
                      <a:r>
                        <a:rPr b="1" lang="en-US" sz="1200" u="none" cap="none" strike="noStrike">
                          <a:latin typeface="Arial"/>
                          <a:ea typeface="Arial"/>
                          <a:cs typeface="Arial"/>
                          <a:sym typeface="Arial"/>
                        </a:rPr>
                        <a:t>Dialyse symposium - </a:t>
                      </a:r>
                      <a:r>
                        <a:rPr b="0" lang="en-US" sz="1200" u="none" cap="none" strike="noStrike">
                          <a:latin typeface="Arial"/>
                          <a:ea typeface="Arial"/>
                          <a:cs typeface="Arial"/>
                          <a:sym typeface="Arial"/>
                        </a:rPr>
                        <a:t>29/09/2023 Bonte Wever, Assen</a:t>
                      </a:r>
                      <a:endParaRPr/>
                    </a:p>
                    <a:p>
                      <a:pPr indent="-172084" lvl="0" marL="289560" marR="0" rtl="0" algn="l">
                        <a:lnSpc>
                          <a:spcPct val="150000"/>
                        </a:lnSpc>
                        <a:spcBef>
                          <a:spcPts val="1600"/>
                        </a:spcBef>
                        <a:spcAft>
                          <a:spcPts val="0"/>
                        </a:spcAft>
                        <a:buSzPts val="1200"/>
                        <a:buFont typeface="Arial"/>
                        <a:buChar char="•"/>
                      </a:pPr>
                      <a:r>
                        <a:rPr b="1" lang="en-US" sz="1200" u="none" cap="none" strike="noStrike">
                          <a:latin typeface="Arial"/>
                          <a:ea typeface="Arial"/>
                          <a:cs typeface="Arial"/>
                          <a:sym typeface="Arial"/>
                        </a:rPr>
                        <a:t>NFN fall meeting - </a:t>
                      </a:r>
                      <a:r>
                        <a:rPr b="0" lang="en-US" sz="1200" u="none" cap="none" strike="noStrike">
                          <a:latin typeface="Arial"/>
                          <a:ea typeface="Arial"/>
                          <a:cs typeface="Arial"/>
                          <a:sym typeface="Arial"/>
                        </a:rPr>
                        <a:t>13/10/2023 Accelerator Utrecht </a:t>
                      </a:r>
                      <a:r>
                        <a:rPr lang="en-US" sz="1200" u="none" cap="none" strike="noStrike">
                          <a:latin typeface="Arial"/>
                          <a:ea typeface="Arial"/>
                          <a:cs typeface="Arial"/>
                          <a:sym typeface="Arial"/>
                        </a:rPr>
                        <a:t>[abstract submission closed]</a:t>
                      </a:r>
                      <a:endParaRPr sz="1200" u="none" cap="none" strike="noStrike">
                        <a:latin typeface="Arial"/>
                        <a:ea typeface="Arial"/>
                        <a:cs typeface="Arial"/>
                        <a:sym typeface="Arial"/>
                      </a:endParaRPr>
                    </a:p>
                    <a:p>
                      <a:pPr indent="-172084" lvl="0" marL="289560" marR="0" rtl="0" algn="l">
                        <a:lnSpc>
                          <a:spcPct val="150000"/>
                        </a:lnSpc>
                        <a:spcBef>
                          <a:spcPts val="355"/>
                        </a:spcBef>
                        <a:spcAft>
                          <a:spcPts val="0"/>
                        </a:spcAft>
                        <a:buSzPts val="1200"/>
                        <a:buFont typeface="Arial"/>
                        <a:buChar char="•"/>
                      </a:pPr>
                      <a:r>
                        <a:rPr b="1" lang="en-US" sz="1200" u="none" cap="none" strike="noStrike">
                          <a:latin typeface="Arial"/>
                          <a:ea typeface="Arial"/>
                          <a:cs typeface="Arial"/>
                          <a:sym typeface="Arial"/>
                        </a:rPr>
                        <a:t>PLAN day - </a:t>
                      </a:r>
                      <a:r>
                        <a:rPr lang="en-US" sz="1200" u="none" cap="none" strike="noStrike">
                          <a:latin typeface="Arial"/>
                          <a:ea typeface="Arial"/>
                          <a:cs typeface="Arial"/>
                          <a:sym typeface="Arial"/>
                        </a:rPr>
                        <a:t>15/12/2023 Leiden LUMC</a:t>
                      </a:r>
                      <a:endParaRPr/>
                    </a:p>
                    <a:p>
                      <a:pPr indent="-172084" lvl="0" marL="289560" marR="0" rtl="0" algn="l">
                        <a:lnSpc>
                          <a:spcPct val="150000"/>
                        </a:lnSpc>
                        <a:spcBef>
                          <a:spcPts val="355"/>
                        </a:spcBef>
                        <a:spcAft>
                          <a:spcPts val="0"/>
                        </a:spcAft>
                        <a:buSzPts val="1200"/>
                        <a:buFont typeface="Arial"/>
                        <a:buChar char="•"/>
                      </a:pPr>
                      <a:r>
                        <a:rPr b="1" lang="en-US" sz="1200" u="none" cap="none" strike="noStrike">
                          <a:latin typeface="Arial"/>
                          <a:ea typeface="Arial"/>
                          <a:cs typeface="Arial"/>
                          <a:sym typeface="Arial"/>
                        </a:rPr>
                        <a:t>Kidney Week - </a:t>
                      </a:r>
                      <a:r>
                        <a:rPr lang="en-US" sz="1200" u="none" cap="none" strike="noStrike">
                          <a:latin typeface="Arial"/>
                          <a:ea typeface="Arial"/>
                          <a:cs typeface="Arial"/>
                          <a:sym typeface="Arial"/>
                        </a:rPr>
                        <a:t>1-5/11/2023 Philadelphia, </a:t>
                      </a:r>
                      <a:r>
                        <a:rPr lang="en-US" sz="1200">
                          <a:latin typeface="Arial"/>
                          <a:ea typeface="Arial"/>
                          <a:cs typeface="Arial"/>
                          <a:sym typeface="Arial"/>
                        </a:rPr>
                        <a:t>Pennsylvania</a:t>
                      </a:r>
                      <a:r>
                        <a:rPr lang="en-US" sz="1200" u="none" cap="none" strike="noStrike">
                          <a:latin typeface="Arial"/>
                          <a:ea typeface="Arial"/>
                          <a:cs typeface="Arial"/>
                          <a:sym typeface="Arial"/>
                        </a:rPr>
                        <a:t> USA</a:t>
                      </a:r>
                      <a:endParaRPr/>
                    </a:p>
                    <a:p>
                      <a:pPr indent="-172084" lvl="0" marL="289560" marR="0" rtl="0" algn="l">
                        <a:lnSpc>
                          <a:spcPct val="150000"/>
                        </a:lnSpc>
                        <a:spcBef>
                          <a:spcPts val="355"/>
                        </a:spcBef>
                        <a:spcAft>
                          <a:spcPts val="0"/>
                        </a:spcAft>
                        <a:buClr>
                          <a:schemeClr val="dk1"/>
                        </a:buClr>
                        <a:buSzPts val="1200"/>
                        <a:buFont typeface="Arial"/>
                        <a:buChar char="•"/>
                      </a:pPr>
                      <a:r>
                        <a:rPr b="1" lang="en-US" sz="1200" u="none" cap="none" strike="noStrike">
                          <a:solidFill>
                            <a:schemeClr val="dk1"/>
                          </a:solidFill>
                          <a:latin typeface="Arial"/>
                          <a:ea typeface="Arial"/>
                          <a:cs typeface="Arial"/>
                          <a:sym typeface="Arial"/>
                        </a:rPr>
                        <a:t>34e Workshop Nefrologie - </a:t>
                      </a:r>
                      <a:r>
                        <a:rPr b="0" lang="en-US" sz="1200" u="none" cap="none" strike="noStrike">
                          <a:solidFill>
                            <a:schemeClr val="dk1"/>
                          </a:solidFill>
                          <a:latin typeface="Arial"/>
                          <a:ea typeface="Arial"/>
                          <a:cs typeface="Arial"/>
                          <a:sym typeface="Arial"/>
                        </a:rPr>
                        <a:t>13-14/12/2023 Papendal, Arnhem </a:t>
                      </a:r>
                      <a:endParaRPr/>
                    </a:p>
                  </a:txBody>
                  <a:tcPr marT="90800" marB="0" marR="0" marL="0">
                    <a:lnL cap="flat" cmpd="sng" w="38100">
                      <a:solidFill>
                        <a:srgbClr val="083E68"/>
                      </a:solidFill>
                      <a:prstDash val="solid"/>
                      <a:round/>
                      <a:headEnd len="sm" w="sm" type="none"/>
                      <a:tailEnd len="sm" w="sm" type="none"/>
                    </a:lnL>
                    <a:lnR cap="flat" cmpd="sng" w="38100">
                      <a:solidFill>
                        <a:srgbClr val="083E68"/>
                      </a:solidFill>
                      <a:prstDash val="solid"/>
                      <a:round/>
                      <a:headEnd len="sm" w="sm" type="none"/>
                      <a:tailEnd len="sm" w="sm" type="none"/>
                    </a:lnR>
                    <a:lnT cap="flat" cmpd="sng" w="76200">
                      <a:solidFill>
                        <a:srgbClr val="D5E3F5"/>
                      </a:solidFill>
                      <a:prstDash val="solid"/>
                      <a:round/>
                      <a:headEnd len="sm" w="sm" type="none"/>
                      <a:tailEnd len="sm" w="sm" type="none"/>
                    </a:lnT>
                    <a:lnB cap="flat" cmpd="sng" w="76200">
                      <a:solidFill>
                        <a:srgbClr val="D5E3F5"/>
                      </a:solidFill>
                      <a:prstDash val="solid"/>
                      <a:round/>
                      <a:headEnd len="sm" w="sm" type="none"/>
                      <a:tailEnd len="sm" w="sm" type="none"/>
                    </a:lnB>
                  </a:tcPr>
                </a:tc>
              </a:tr>
              <a:tr h="1457950">
                <a:tc>
                  <a:txBody>
                    <a:bodyPr/>
                    <a:lstStyle/>
                    <a:p>
                      <a:pPr indent="0" lvl="0" marL="102870" marR="0" rtl="0" algn="just">
                        <a:lnSpc>
                          <a:spcPct val="100000"/>
                        </a:lnSpc>
                        <a:spcBef>
                          <a:spcPts val="0"/>
                        </a:spcBef>
                        <a:spcAft>
                          <a:spcPts val="0"/>
                        </a:spcAft>
                        <a:buNone/>
                      </a:pPr>
                      <a:r>
                        <a:rPr b="1" lang="en-US" sz="1600" u="none" cap="none" strike="noStrike">
                          <a:latin typeface="Arial"/>
                          <a:ea typeface="Arial"/>
                          <a:cs typeface="Arial"/>
                          <a:sym typeface="Arial"/>
                        </a:rPr>
                        <a:t>Introducing our newest board member</a:t>
                      </a:r>
                      <a:endParaRPr sz="1600" u="none" cap="none" strike="noStrike">
                        <a:latin typeface="Arial"/>
                        <a:ea typeface="Arial"/>
                        <a:cs typeface="Arial"/>
                        <a:sym typeface="Arial"/>
                      </a:endParaRPr>
                    </a:p>
                    <a:p>
                      <a:pPr indent="0" lvl="0" marL="102870" marR="0" rtl="0" algn="just">
                        <a:lnSpc>
                          <a:spcPct val="100000"/>
                        </a:lnSpc>
                        <a:spcBef>
                          <a:spcPts val="780"/>
                        </a:spcBef>
                        <a:spcAft>
                          <a:spcPts val="0"/>
                        </a:spcAft>
                        <a:buNone/>
                      </a:pPr>
                      <a:r>
                        <a:rPr b="1" lang="en-US" sz="1200" u="none" cap="none" strike="noStrike">
                          <a:latin typeface="Arial"/>
                          <a:ea typeface="Arial"/>
                          <a:cs typeface="Arial"/>
                          <a:sym typeface="Arial"/>
                        </a:rPr>
                        <a:t>Jip Jonker, MD PhD-candidate</a:t>
                      </a:r>
                      <a:endParaRPr sz="1200" u="none" cap="none" strike="noStrike">
                        <a:latin typeface="Arial"/>
                        <a:ea typeface="Arial"/>
                        <a:cs typeface="Arial"/>
                        <a:sym typeface="Arial"/>
                      </a:endParaRPr>
                    </a:p>
                    <a:p>
                      <a:pPr indent="0" lvl="0" marL="102870" marR="95250" rtl="0" algn="just">
                        <a:lnSpc>
                          <a:spcPct val="106700"/>
                        </a:lnSpc>
                        <a:spcBef>
                          <a:spcPts val="15"/>
                        </a:spcBef>
                        <a:spcAft>
                          <a:spcPts val="0"/>
                        </a:spcAft>
                        <a:buNone/>
                      </a:pPr>
                      <a:r>
                        <a:rPr lang="en-US" sz="1200" u="none" cap="none" strike="noStrike"/>
                        <a:t>Greetings, I am Jip Jonker, a PhD candidate at the University of Groningen since June 2023. My primary research objective revolves around quantifying immunosuppression in transplant recipients, with the aim of enhancing the personalization of immunosuppressive medication. As a Plan board member, my responsibilities include conducting interviews with fellow researchers.</a:t>
                      </a:r>
                      <a:endParaRPr sz="1200" u="none" cap="none" strike="noStrike"/>
                    </a:p>
                  </a:txBody>
                  <a:tcPr marT="74925" marB="0" marR="0" marL="0">
                    <a:lnL cap="flat" cmpd="sng" w="38100">
                      <a:solidFill>
                        <a:srgbClr val="083E68"/>
                      </a:solidFill>
                      <a:prstDash val="solid"/>
                      <a:round/>
                      <a:headEnd len="sm" w="sm" type="none"/>
                      <a:tailEnd len="sm" w="sm" type="none"/>
                    </a:lnL>
                    <a:lnR cap="flat" cmpd="sng" w="38100">
                      <a:solidFill>
                        <a:srgbClr val="083E68"/>
                      </a:solidFill>
                      <a:prstDash val="solid"/>
                      <a:round/>
                      <a:headEnd len="sm" w="sm" type="none"/>
                      <a:tailEnd len="sm" w="sm" type="none"/>
                    </a:lnR>
                    <a:lnT cap="flat" cmpd="sng" w="76200">
                      <a:solidFill>
                        <a:srgbClr val="D5E3F5"/>
                      </a:solidFill>
                      <a:prstDash val="solid"/>
                      <a:round/>
                      <a:headEnd len="sm" w="sm" type="none"/>
                      <a:tailEnd len="sm" w="sm" type="none"/>
                    </a:lnT>
                    <a:lnB cap="flat" cmpd="sng" w="76200">
                      <a:solidFill>
                        <a:srgbClr val="D2E0F2"/>
                      </a:solidFill>
                      <a:prstDash val="solid"/>
                      <a:round/>
                      <a:headEnd len="sm" w="sm" type="none"/>
                      <a:tailEnd len="sm" w="sm" type="none"/>
                    </a:lnB>
                    <a:solidFill>
                      <a:srgbClr val="ECF2F9"/>
                    </a:solidFill>
                  </a:tcPr>
                </a:tc>
              </a:tr>
              <a:tr h="1414150">
                <a:tc>
                  <a:txBody>
                    <a:bodyPr/>
                    <a:lstStyle/>
                    <a:p>
                      <a:pPr indent="0" lvl="0" marL="855980" marR="2857500" rtl="0" algn="l">
                        <a:lnSpc>
                          <a:spcPct val="154600"/>
                        </a:lnSpc>
                        <a:spcBef>
                          <a:spcPts val="0"/>
                        </a:spcBef>
                        <a:spcAft>
                          <a:spcPts val="0"/>
                        </a:spcAft>
                        <a:buNone/>
                      </a:pPr>
                      <a:r>
                        <a:rPr lang="en-US" sz="1100" u="none" cap="none" strike="noStrike">
                          <a:solidFill>
                            <a:srgbClr val="0D0D0D"/>
                          </a:solidFill>
                          <a:latin typeface="Calibri"/>
                          <a:ea typeface="Calibri"/>
                          <a:cs typeface="Calibri"/>
                          <a:sym typeface="Calibri"/>
                        </a:rPr>
                        <a:t>More info about </a:t>
                      </a:r>
                      <a:r>
                        <a:rPr lang="en-US" sz="1100" u="sng" cap="none" strike="noStrike">
                          <a:solidFill>
                            <a:srgbClr val="0000FF"/>
                          </a:solidFill>
                          <a:latin typeface="Calibri"/>
                          <a:ea typeface="Calibri"/>
                          <a:cs typeface="Calibri"/>
                          <a:sym typeface="Calibri"/>
                        </a:rPr>
                        <a:t>PLAN</a:t>
                      </a:r>
                      <a:r>
                        <a:rPr lang="en-US" sz="1100" u="none" cap="none" strike="noStrike">
                          <a:solidFill>
                            <a:srgbClr val="0D0D0D"/>
                          </a:solidFill>
                          <a:latin typeface="Calibri"/>
                          <a:ea typeface="Calibri"/>
                          <a:cs typeface="Calibri"/>
                          <a:sym typeface="Calibri"/>
                        </a:rPr>
                        <a:t>, or become an </a:t>
                      </a:r>
                      <a:r>
                        <a:rPr lang="en-US" sz="1100" u="sng" cap="none" strike="noStrike">
                          <a:solidFill>
                            <a:srgbClr val="0000FF"/>
                          </a:solidFill>
                          <a:latin typeface="Calibri"/>
                          <a:ea typeface="Calibri"/>
                          <a:cs typeface="Calibri"/>
                          <a:sym typeface="Calibri"/>
                        </a:rPr>
                        <a:t>NFN member</a:t>
                      </a:r>
                      <a:r>
                        <a:rPr lang="en-US" sz="1100" u="none" cap="none" strike="noStrike">
                          <a:solidFill>
                            <a:srgbClr val="0000FF"/>
                          </a:solidFill>
                          <a:latin typeface="Calibri"/>
                          <a:ea typeface="Calibri"/>
                          <a:cs typeface="Calibri"/>
                          <a:sym typeface="Calibri"/>
                        </a:rPr>
                        <a:t> </a:t>
                      </a:r>
                      <a:r>
                        <a:rPr lang="en-US" sz="1100" u="none" cap="none" strike="noStrike">
                          <a:latin typeface="Calibri"/>
                          <a:ea typeface="Calibri"/>
                          <a:cs typeface="Calibri"/>
                          <a:sym typeface="Calibri"/>
                        </a:rPr>
                        <a:t>Find us on </a:t>
                      </a:r>
                      <a:r>
                        <a:rPr lang="en-US" sz="1100" u="sng" cap="none" strike="noStrike">
                          <a:solidFill>
                            <a:srgbClr val="0000FF"/>
                          </a:solidFill>
                          <a:latin typeface="Calibri"/>
                          <a:ea typeface="Calibri"/>
                          <a:cs typeface="Calibri"/>
                          <a:sym typeface="Calibri"/>
                        </a:rPr>
                        <a:t>LinkedIn</a:t>
                      </a:r>
                      <a:endParaRPr sz="1100" u="none" cap="none" strike="noStrike">
                        <a:latin typeface="Times New Roman"/>
                        <a:ea typeface="Times New Roman"/>
                        <a:cs typeface="Times New Roman"/>
                        <a:sym typeface="Times New Roman"/>
                      </a:endParaRPr>
                    </a:p>
                    <a:p>
                      <a:pPr indent="0" lvl="0" marL="93980" marR="624205" rtl="0" algn="l">
                        <a:lnSpc>
                          <a:spcPct val="118181"/>
                        </a:lnSpc>
                        <a:spcBef>
                          <a:spcPts val="0"/>
                        </a:spcBef>
                        <a:spcAft>
                          <a:spcPts val="0"/>
                        </a:spcAft>
                        <a:buNone/>
                      </a:pPr>
                      <a:r>
                        <a:rPr lang="en-US" sz="1100" u="none" cap="none" strike="noStrike">
                          <a:latin typeface="Calibri"/>
                          <a:ea typeface="Calibri"/>
                          <a:cs typeface="Calibri"/>
                          <a:sym typeface="Calibri"/>
                        </a:rPr>
                        <a:t>If you would like to receive the PLAN newsletter with information about upcoming events, or if you have suggestions or interesting events that should be listed in the upcoming newsletter, please contact us via </a:t>
                      </a:r>
                      <a:r>
                        <a:rPr lang="en-US" sz="1100" u="sng" cap="none" strike="noStrike">
                          <a:solidFill>
                            <a:srgbClr val="0000FF"/>
                          </a:solidFill>
                          <a:latin typeface="Calibri"/>
                          <a:ea typeface="Calibri"/>
                          <a:cs typeface="Calibri"/>
                          <a:sym typeface="Calibri"/>
                          <a:hlinkClick r:id="rId3">
                            <a:extLst>
                              <a:ext uri="{A12FA001-AC4F-418D-AE19-62706E023703}">
                                <ahyp:hlinkClr val="tx"/>
                              </a:ext>
                            </a:extLst>
                          </a:hlinkClick>
                        </a:rPr>
                        <a:t>nefro.plan@gmail.com</a:t>
                      </a:r>
                      <a:r>
                        <a:rPr lang="en-US" sz="1100" u="sng" cap="none" strike="noStrike">
                          <a:solidFill>
                            <a:schemeClr val="hlink"/>
                          </a:solidFill>
                          <a:latin typeface="Calibri"/>
                          <a:ea typeface="Calibri"/>
                          <a:cs typeface="Calibri"/>
                          <a:sym typeface="Calibri"/>
                          <a:hlinkClick r:id="rId4"/>
                        </a:rPr>
                        <a:t>.</a:t>
                      </a:r>
                      <a:r>
                        <a:rPr lang="en-US" sz="1100" u="none" cap="none" strike="noStrike">
                          <a:latin typeface="Calibri"/>
                          <a:ea typeface="Calibri"/>
                          <a:cs typeface="Calibri"/>
                          <a:sym typeface="Calibri"/>
                        </a:rPr>
                        <a:t> If you no longer want to receive this newsletter, you can contact us via </a:t>
                      </a:r>
                      <a:r>
                        <a:rPr lang="en-US" sz="1100" u="sng" cap="none" strike="noStrike">
                          <a:solidFill>
                            <a:srgbClr val="0000FF"/>
                          </a:solidFill>
                          <a:latin typeface="Calibri"/>
                          <a:ea typeface="Calibri"/>
                          <a:cs typeface="Calibri"/>
                          <a:sym typeface="Calibri"/>
                          <a:hlinkClick r:id="rId5">
                            <a:extLst>
                              <a:ext uri="{A12FA001-AC4F-418D-AE19-62706E023703}">
                                <ahyp:hlinkClr val="tx"/>
                              </a:ext>
                            </a:extLst>
                          </a:hlinkClick>
                        </a:rPr>
                        <a:t>nefro.plan@gmail.com</a:t>
                      </a:r>
                      <a:r>
                        <a:rPr lang="en-US" sz="1100" u="none" cap="none" strike="noStrike">
                          <a:solidFill>
                            <a:srgbClr val="0000FF"/>
                          </a:solidFill>
                          <a:latin typeface="Calibri"/>
                          <a:ea typeface="Calibri"/>
                          <a:cs typeface="Calibri"/>
                          <a:sym typeface="Calibri"/>
                        </a:rPr>
                        <a:t> </a:t>
                      </a:r>
                      <a:r>
                        <a:rPr lang="en-US" sz="1100" u="none" cap="none" strike="noStrike">
                          <a:latin typeface="Calibri"/>
                          <a:ea typeface="Calibri"/>
                          <a:cs typeface="Calibri"/>
                          <a:sym typeface="Calibri"/>
                        </a:rPr>
                        <a:t>and you will be removed from the mailinglist.</a:t>
                      </a:r>
                      <a:endParaRPr sz="1100" u="none" cap="none" strike="noStrike">
                        <a:latin typeface="Calibri"/>
                        <a:ea typeface="Calibri"/>
                        <a:cs typeface="Calibri"/>
                        <a:sym typeface="Calibri"/>
                      </a:endParaRPr>
                    </a:p>
                  </a:txBody>
                  <a:tcPr marT="4450" marB="0" marR="0" marL="0">
                    <a:lnL cap="flat" cmpd="sng" w="38100">
                      <a:solidFill>
                        <a:srgbClr val="083E68"/>
                      </a:solidFill>
                      <a:prstDash val="solid"/>
                      <a:round/>
                      <a:headEnd len="sm" w="sm" type="none"/>
                      <a:tailEnd len="sm" w="sm" type="none"/>
                    </a:lnL>
                    <a:lnR cap="flat" cmpd="sng" w="38100">
                      <a:solidFill>
                        <a:srgbClr val="083E68"/>
                      </a:solidFill>
                      <a:prstDash val="solid"/>
                      <a:round/>
                      <a:headEnd len="sm" w="sm" type="none"/>
                      <a:tailEnd len="sm" w="sm" type="none"/>
                    </a:lnR>
                    <a:lnT cap="flat" cmpd="sng" w="76200">
                      <a:solidFill>
                        <a:srgbClr val="D2E0F2"/>
                      </a:solidFill>
                      <a:prstDash val="solid"/>
                      <a:round/>
                      <a:headEnd len="sm" w="sm" type="none"/>
                      <a:tailEnd len="sm" w="sm" type="none"/>
                    </a:lnT>
                    <a:lnB cap="flat" cmpd="sng" w="38100">
                      <a:solidFill>
                        <a:srgbClr val="083E68"/>
                      </a:solidFill>
                      <a:prstDash val="solid"/>
                      <a:round/>
                      <a:headEnd len="sm" w="sm" type="none"/>
                      <a:tailEnd len="sm" w="sm" type="none"/>
                    </a:lnB>
                    <a:solidFill>
                      <a:srgbClr val="C0B2D1">
                        <a:alpha val="50588"/>
                      </a:srgbClr>
                    </a:solidFill>
                  </a:tcPr>
                </a:tc>
              </a:tr>
            </a:tbl>
          </a:graphicData>
        </a:graphic>
      </p:graphicFrame>
      <p:sp>
        <p:nvSpPr>
          <p:cNvPr id="140" name="Google Shape;140;p3"/>
          <p:cNvSpPr txBox="1"/>
          <p:nvPr/>
        </p:nvSpPr>
        <p:spPr>
          <a:xfrm>
            <a:off x="124333" y="878048"/>
            <a:ext cx="3304667" cy="156966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1800"/>
              <a:t>Visit PLAN on LinkedIn! </a:t>
            </a:r>
            <a:endParaRPr/>
          </a:p>
          <a:p>
            <a:pPr indent="0" lvl="0" marL="0" rtl="0" algn="l">
              <a:spcBef>
                <a:spcPts val="0"/>
              </a:spcBef>
              <a:spcAft>
                <a:spcPts val="0"/>
              </a:spcAft>
              <a:buNone/>
            </a:pPr>
            <a:r>
              <a:t/>
            </a:r>
            <a:endParaRPr sz="1800"/>
          </a:p>
          <a:p>
            <a:pPr indent="0" lvl="0" marL="0" rtl="0" algn="l">
              <a:spcBef>
                <a:spcPts val="0"/>
              </a:spcBef>
              <a:spcAft>
                <a:spcPts val="0"/>
              </a:spcAft>
              <a:buNone/>
            </a:pPr>
            <a:r>
              <a:rPr lang="en-US" sz="1200"/>
              <a:t>To stay informed on all PLAN activities, check our </a:t>
            </a:r>
            <a:r>
              <a:rPr lang="en-US" sz="1200" u="sng">
                <a:solidFill>
                  <a:schemeClr val="hlink"/>
                </a:solidFill>
                <a:hlinkClick r:id="rId6"/>
              </a:rPr>
              <a:t>LinkedIn Page</a:t>
            </a:r>
            <a:r>
              <a:rPr lang="en-US" sz="1200"/>
              <a:t> !</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US" sz="1200"/>
              <a:t>We also publish other interesting events and news to be sure you never miss anything.</a:t>
            </a:r>
            <a:endParaRPr/>
          </a:p>
        </p:txBody>
      </p:sp>
      <p:sp>
        <p:nvSpPr>
          <p:cNvPr id="141" name="Google Shape;141;p3"/>
          <p:cNvSpPr txBox="1"/>
          <p:nvPr/>
        </p:nvSpPr>
        <p:spPr>
          <a:xfrm>
            <a:off x="3315262" y="873252"/>
            <a:ext cx="3404888" cy="2031325"/>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None/>
            </a:pPr>
            <a:r>
              <a:rPr b="1" lang="en-US" sz="1800"/>
              <a:t>Are you an NFN member yet?</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US" sz="1200"/>
              <a:t>PLAN’s activities are generously supported by its parent organization, the Dutch Federation of Nephrology (NFN).For only €20 per year you can become an NFN member. </a:t>
            </a:r>
            <a:endParaRPr/>
          </a:p>
          <a:p>
            <a:pPr indent="0" lvl="0" marL="0" rtl="0" algn="l">
              <a:spcBef>
                <a:spcPts val="0"/>
              </a:spcBef>
              <a:spcAft>
                <a:spcPts val="0"/>
              </a:spcAft>
              <a:buNone/>
            </a:pPr>
            <a:r>
              <a:t/>
            </a:r>
            <a:endParaRPr sz="1200"/>
          </a:p>
          <a:p>
            <a:pPr indent="0" lvl="0" marL="0" rtl="0" algn="l">
              <a:spcBef>
                <a:spcPts val="0"/>
              </a:spcBef>
              <a:spcAft>
                <a:spcPts val="0"/>
              </a:spcAft>
              <a:buNone/>
            </a:pPr>
            <a:r>
              <a:rPr lang="en-US" sz="1200"/>
              <a:t>We encourage you to register on </a:t>
            </a:r>
            <a:r>
              <a:rPr lang="en-US" sz="1200" u="sng">
                <a:solidFill>
                  <a:schemeClr val="hlink"/>
                </a:solidFill>
                <a:hlinkClick r:id="rId7"/>
              </a:rPr>
              <a:t>nefro.nl</a:t>
            </a:r>
            <a:r>
              <a:rPr lang="en-US" sz="1200"/>
              <a:t>, so we can keep organizing our free events. You can always email us @ nefro.plan@gmail.com.</a:t>
            </a:r>
            <a:endParaRPr/>
          </a:p>
        </p:txBody>
      </p:sp>
      <p:sp>
        <p:nvSpPr>
          <p:cNvPr id="142" name="Google Shape;142;p3"/>
          <p:cNvSpPr/>
          <p:nvPr/>
        </p:nvSpPr>
        <p:spPr>
          <a:xfrm>
            <a:off x="1907538" y="5698886"/>
            <a:ext cx="2936965" cy="473314"/>
          </a:xfrm>
          <a:prstGeom prst="rect">
            <a:avLst/>
          </a:prstGeom>
          <a:solidFill>
            <a:srgbClr val="FFFF00"/>
          </a:solidFill>
          <a:ln cap="flat" cmpd="sng" w="44450">
            <a:solidFill>
              <a:srgbClr val="FF0000"/>
            </a:solidFill>
            <a:prstDash val="dot"/>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None/>
            </a:pPr>
            <a:r>
              <a:rPr b="1" lang="en-US" sz="1800">
                <a:solidFill>
                  <a:schemeClr val="dk1"/>
                </a:solidFill>
                <a:latin typeface="Calibri"/>
                <a:ea typeface="Calibri"/>
                <a:cs typeface="Calibri"/>
                <a:sym typeface="Calibri"/>
              </a:rPr>
              <a:t>Be sure to register in time!</a:t>
            </a:r>
            <a:endParaRPr/>
          </a:p>
        </p:txBody>
      </p:sp>
      <p:grpSp>
        <p:nvGrpSpPr>
          <p:cNvPr id="143" name="Google Shape;143;p3"/>
          <p:cNvGrpSpPr/>
          <p:nvPr/>
        </p:nvGrpSpPr>
        <p:grpSpPr>
          <a:xfrm>
            <a:off x="231775" y="7768591"/>
            <a:ext cx="601383" cy="457683"/>
            <a:chOff x="191351" y="7655617"/>
            <a:chExt cx="601383" cy="457683"/>
          </a:xfrm>
        </p:grpSpPr>
        <p:pic>
          <p:nvPicPr>
            <p:cNvPr id="144" name="Google Shape;144;p3"/>
            <p:cNvPicPr preferRelativeResize="0"/>
            <p:nvPr/>
          </p:nvPicPr>
          <p:blipFill rotWithShape="1">
            <a:blip r:embed="rId8">
              <a:alphaModFix/>
            </a:blip>
            <a:srcRect b="0" l="0" r="0" t="0"/>
            <a:stretch/>
          </p:blipFill>
          <p:spPr>
            <a:xfrm>
              <a:off x="191351" y="7655617"/>
              <a:ext cx="414150" cy="216191"/>
            </a:xfrm>
            <a:prstGeom prst="rect">
              <a:avLst/>
            </a:prstGeom>
            <a:noFill/>
            <a:ln>
              <a:noFill/>
            </a:ln>
          </p:spPr>
        </p:pic>
        <p:sp>
          <p:nvSpPr>
            <p:cNvPr id="145" name="Google Shape;145;p3"/>
            <p:cNvSpPr/>
            <p:nvPr/>
          </p:nvSpPr>
          <p:spPr>
            <a:xfrm>
              <a:off x="191351" y="7655617"/>
              <a:ext cx="414655" cy="216535"/>
            </a:xfrm>
            <a:custGeom>
              <a:rect b="b" l="l" r="r" t="t"/>
              <a:pathLst>
                <a:path extrusionOk="0" h="216534" w="414655">
                  <a:moveTo>
                    <a:pt x="0" y="0"/>
                  </a:moveTo>
                  <a:lnTo>
                    <a:pt x="0" y="216296"/>
                  </a:lnTo>
                  <a:lnTo>
                    <a:pt x="414337" y="216296"/>
                  </a:lnTo>
                  <a:lnTo>
                    <a:pt x="414337" y="0"/>
                  </a:lnTo>
                  <a:lnTo>
                    <a:pt x="0" y="0"/>
                  </a:lnTo>
                  <a:close/>
                </a:path>
              </a:pathLst>
            </a:custGeom>
            <a:noFill/>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pic>
          <p:nvPicPr>
            <p:cNvPr id="146" name="Google Shape;146;p3"/>
            <p:cNvPicPr preferRelativeResize="0"/>
            <p:nvPr/>
          </p:nvPicPr>
          <p:blipFill rotWithShape="1">
            <a:blip r:embed="rId9">
              <a:alphaModFix/>
            </a:blip>
            <a:srcRect b="0" l="0" r="0" t="0"/>
            <a:stretch/>
          </p:blipFill>
          <p:spPr>
            <a:xfrm>
              <a:off x="191389" y="7889780"/>
              <a:ext cx="600716" cy="222855"/>
            </a:xfrm>
            <a:prstGeom prst="rect">
              <a:avLst/>
            </a:prstGeom>
            <a:noFill/>
            <a:ln>
              <a:noFill/>
            </a:ln>
          </p:spPr>
        </p:pic>
        <p:sp>
          <p:nvSpPr>
            <p:cNvPr id="147" name="Google Shape;147;p3"/>
            <p:cNvSpPr/>
            <p:nvPr/>
          </p:nvSpPr>
          <p:spPr>
            <a:xfrm>
              <a:off x="191389" y="7889780"/>
              <a:ext cx="601345" cy="223520"/>
            </a:xfrm>
            <a:custGeom>
              <a:rect b="b" l="l" r="r" t="t"/>
              <a:pathLst>
                <a:path extrusionOk="0" h="223520" w="601345">
                  <a:moveTo>
                    <a:pt x="0" y="0"/>
                  </a:moveTo>
                  <a:lnTo>
                    <a:pt x="0" y="223043"/>
                  </a:lnTo>
                  <a:lnTo>
                    <a:pt x="600868" y="223043"/>
                  </a:lnTo>
                  <a:lnTo>
                    <a:pt x="600868" y="0"/>
                  </a:lnTo>
                  <a:lnTo>
                    <a:pt x="0" y="0"/>
                  </a:lnTo>
                  <a:close/>
                </a:path>
              </a:pathLst>
            </a:custGeom>
            <a:noFill/>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sz="1800"/>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F972A79ADF5E4D99DB5C0BE011DB58" ma:contentTypeVersion="14" ma:contentTypeDescription="Een nieuw document maken." ma:contentTypeScope="" ma:versionID="e906a60b28428ae4444f413bc72c95e6">
  <xsd:schema xmlns:xsd="http://www.w3.org/2001/XMLSchema" xmlns:xs="http://www.w3.org/2001/XMLSchema" xmlns:p="http://schemas.microsoft.com/office/2006/metadata/properties" xmlns:ns2="acbdc7c4-8e43-4796-9dc0-dde0d71cb017" xmlns:ns3="d213b66c-a5d3-4c5d-ab22-1054b43e41c3" targetNamespace="http://schemas.microsoft.com/office/2006/metadata/properties" ma:root="true" ma:fieldsID="32c6dfbf88831e8f78584c4d7251b59e" ns2:_="" ns3:_="">
    <xsd:import namespace="acbdc7c4-8e43-4796-9dc0-dde0d71cb017"/>
    <xsd:import namespace="d213b66c-a5d3-4c5d-ab22-1054b43e41c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bdc7c4-8e43-4796-9dc0-dde0d71cb0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c535c092-297d-4d7b-b020-2a34c45c2a5c"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13b66c-a5d3-4c5d-ab22-1054b43e41c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64526d1-3f7d-49ba-bc42-45d1efb6c79c}" ma:internalName="TaxCatchAll" ma:showField="CatchAllData" ma:web="d213b66c-a5d3-4c5d-ab22-1054b43e41c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3EAAF-6AFF-4292-ABD0-004DC43DA770}"/>
</file>

<file path=customXml/itemProps2.xml><?xml version="1.0" encoding="utf-8"?>
<ds:datastoreItem xmlns:ds="http://schemas.openxmlformats.org/officeDocument/2006/customXml" ds:itemID="{1F34B3F8-4834-4C2D-9E12-63951E532593}"/>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2023-04-30T12:29:52Z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2022-03-22T00:00:00Z</vt:filetime>
  </property>
  <property fmtid="{D5CDD505-2E9C-101B-9397-08002B2CF9AE}" pid="3" name="Creator">
    <vt:lpwstr>Keynote</vt:lpwstr>
  </property>
  <property fmtid="{D5CDD505-2E9C-101B-9397-08002B2CF9AE}" pid="4" name="LastSaved">
    <vt:filetime>2023-04-30T00:00:00Z</vt:filetime>
  </property>
  <property fmtid="{D5CDD505-2E9C-101B-9397-08002B2CF9AE}" pid="5" name="Producer">
    <vt:lpwstr>macOS Versie 11.6.4 (build 20G417) Quartz PDFContext</vt:lpwstr>
  </property>
</Properties>
</file>