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5" r:id="rId5"/>
    <p:sldId id="2118" r:id="rId6"/>
    <p:sldId id="2113" r:id="rId7"/>
    <p:sldId id="2114" r:id="rId8"/>
    <p:sldId id="302" r:id="rId9"/>
    <p:sldId id="297" r:id="rId10"/>
    <p:sldId id="2123" r:id="rId11"/>
    <p:sldId id="295" r:id="rId12"/>
    <p:sldId id="2127" r:id="rId13"/>
    <p:sldId id="2145" r:id="rId14"/>
    <p:sldId id="2147" r:id="rId15"/>
    <p:sldId id="2119" r:id="rId16"/>
    <p:sldId id="2139" r:id="rId17"/>
    <p:sldId id="2129" r:id="rId18"/>
    <p:sldId id="291" r:id="rId19"/>
    <p:sldId id="2130" r:id="rId20"/>
    <p:sldId id="2122" r:id="rId21"/>
    <p:sldId id="2128" r:id="rId22"/>
    <p:sldId id="2146" r:id="rId23"/>
    <p:sldId id="665" r:id="rId24"/>
    <p:sldId id="2125" r:id="rId25"/>
    <p:sldId id="2117" r:id="rId26"/>
    <p:sldId id="2144" r:id="rId27"/>
    <p:sldId id="2140" r:id="rId28"/>
    <p:sldId id="2132" r:id="rId29"/>
    <p:sldId id="2133" r:id="rId30"/>
    <p:sldId id="2136" r:id="rId31"/>
    <p:sldId id="2134" r:id="rId32"/>
    <p:sldId id="2135" r:id="rId33"/>
    <p:sldId id="2137" r:id="rId34"/>
    <p:sldId id="2138" r:id="rId35"/>
    <p:sldId id="2143" r:id="rId36"/>
    <p:sldId id="256" r:id="rId3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">
          <p15:clr>
            <a:srgbClr val="A4A3A4"/>
          </p15:clr>
        </p15:guide>
        <p15:guide id="2" orient="horz" pos="4122">
          <p15:clr>
            <a:srgbClr val="A4A3A4"/>
          </p15:clr>
        </p15:guide>
        <p15:guide id="3" orient="horz" pos="178">
          <p15:clr>
            <a:srgbClr val="A4A3A4"/>
          </p15:clr>
        </p15:guide>
        <p15:guide id="4" orient="horz" pos="538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orient="horz" pos="3009">
          <p15:clr>
            <a:srgbClr val="A4A3A4"/>
          </p15:clr>
        </p15:guide>
        <p15:guide id="7" orient="horz" pos="2350">
          <p15:clr>
            <a:srgbClr val="A4A3A4"/>
          </p15:clr>
        </p15:guide>
        <p15:guide id="8" pos="358">
          <p15:clr>
            <a:srgbClr val="A4A3A4"/>
          </p15:clr>
        </p15:guide>
        <p15:guide id="9" pos="5227">
          <p15:clr>
            <a:srgbClr val="A4A3A4"/>
          </p15:clr>
        </p15:guide>
        <p15:guide id="10" pos="631">
          <p15:clr>
            <a:srgbClr val="A4A3A4"/>
          </p15:clr>
        </p15:guide>
        <p15:guide id="11" pos="1542">
          <p15:clr>
            <a:srgbClr val="A4A3A4"/>
          </p15:clr>
        </p15:guide>
        <p15:guide id="12" pos="3681">
          <p15:clr>
            <a:srgbClr val="A4A3A4"/>
          </p15:clr>
        </p15:guide>
        <p15:guide id="13" pos="2052">
          <p15:clr>
            <a:srgbClr val="A4A3A4"/>
          </p15:clr>
        </p15:guide>
        <p15:guide id="14" pos="535">
          <p15:clr>
            <a:srgbClr val="A4A3A4"/>
          </p15:clr>
        </p15:guide>
        <p15:guide id="15" pos="2356">
          <p15:clr>
            <a:srgbClr val="A4A3A4"/>
          </p15:clr>
        </p15:guide>
        <p15:guide id="16" pos="5577">
          <p15:clr>
            <a:srgbClr val="A4A3A4"/>
          </p15:clr>
        </p15:guide>
        <p15:guide id="17" pos="947">
          <p15:clr>
            <a:srgbClr val="A4A3A4"/>
          </p15:clr>
        </p15:guide>
        <p15:guide id="18" pos="4687">
          <p15:clr>
            <a:srgbClr val="A4A3A4"/>
          </p15:clr>
        </p15:guide>
        <p15:guide id="19" pos="44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66"/>
    <a:srgbClr val="B4E6FF"/>
    <a:srgbClr val="B3DEF5"/>
    <a:srgbClr val="B3E5FE"/>
    <a:srgbClr val="BEEAFF"/>
    <a:srgbClr val="B4E5FF"/>
    <a:srgbClr val="C8DFFF"/>
    <a:srgbClr val="B4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952131-828E-4002-92A6-097BC0835DF3}" v="13" dt="2022-05-26T19:31:47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147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128" y="72"/>
      </p:cViewPr>
      <p:guideLst>
        <p:guide orient="horz" pos="235"/>
        <p:guide orient="horz" pos="4122"/>
        <p:guide orient="horz" pos="178"/>
        <p:guide orient="horz" pos="538"/>
        <p:guide orient="horz" pos="1620"/>
        <p:guide orient="horz" pos="3009"/>
        <p:guide orient="horz" pos="2350"/>
        <p:guide pos="358"/>
        <p:guide pos="5227"/>
        <p:guide pos="631"/>
        <p:guide pos="1542"/>
        <p:guide pos="3681"/>
        <p:guide pos="2052"/>
        <p:guide pos="535"/>
        <p:guide pos="2356"/>
        <p:guide pos="5577"/>
        <p:guide pos="947"/>
        <p:guide pos="4687"/>
        <p:guide pos="44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bespijker@gmail.com" userId="27c67c78870fc197" providerId="LiveId" clId="{58952131-828E-4002-92A6-097BC0835DF3}"/>
    <pc:docChg chg="custSel modSld">
      <pc:chgData name="siebespijker@gmail.com" userId="27c67c78870fc197" providerId="LiveId" clId="{58952131-828E-4002-92A6-097BC0835DF3}" dt="2022-05-26T19:33:32.207" v="59" actId="20577"/>
      <pc:docMkLst>
        <pc:docMk/>
      </pc:docMkLst>
      <pc:sldChg chg="modSp modAnim">
        <pc:chgData name="siebespijker@gmail.com" userId="27c67c78870fc197" providerId="LiveId" clId="{58952131-828E-4002-92A6-097BC0835DF3}" dt="2022-05-26T19:30:17.927" v="13" actId="20577"/>
        <pc:sldMkLst>
          <pc:docMk/>
          <pc:sldMk cId="1360795945" sldId="295"/>
        </pc:sldMkLst>
        <pc:spChg chg="mod">
          <ac:chgData name="siebespijker@gmail.com" userId="27c67c78870fc197" providerId="LiveId" clId="{58952131-828E-4002-92A6-097BC0835DF3}" dt="2022-05-26T19:30:17.927" v="13" actId="20577"/>
          <ac:spMkLst>
            <pc:docMk/>
            <pc:sldMk cId="1360795945" sldId="295"/>
            <ac:spMk id="3" creationId="{BE44FFE0-F85B-4EEB-986D-62A33D483062}"/>
          </ac:spMkLst>
        </pc:spChg>
      </pc:sldChg>
      <pc:sldChg chg="modSp mod">
        <pc:chgData name="siebespijker@gmail.com" userId="27c67c78870fc197" providerId="LiveId" clId="{58952131-828E-4002-92A6-097BC0835DF3}" dt="2022-05-26T19:33:32.207" v="59" actId="20577"/>
        <pc:sldMkLst>
          <pc:docMk/>
          <pc:sldMk cId="2402259440" sldId="2116"/>
        </pc:sldMkLst>
        <pc:graphicFrameChg chg="modGraphic">
          <ac:chgData name="siebespijker@gmail.com" userId="27c67c78870fc197" providerId="LiveId" clId="{58952131-828E-4002-92A6-097BC0835DF3}" dt="2022-05-26T19:33:32.207" v="59" actId="20577"/>
          <ac:graphicFrameMkLst>
            <pc:docMk/>
            <pc:sldMk cId="2402259440" sldId="2116"/>
            <ac:graphicFrameMk id="7" creationId="{B90F71FE-57DB-4EF3-A3D0-2EB7A92C40B9}"/>
          </ac:graphicFrameMkLst>
        </pc:graphicFrameChg>
      </pc:sldChg>
      <pc:sldChg chg="modSp mod modAnim">
        <pc:chgData name="siebespijker@gmail.com" userId="27c67c78870fc197" providerId="LiveId" clId="{58952131-828E-4002-92A6-097BC0835DF3}" dt="2022-05-26T19:31:47.283" v="53"/>
        <pc:sldMkLst>
          <pc:docMk/>
          <pc:sldMk cId="64859473" sldId="2119"/>
        </pc:sldMkLst>
        <pc:spChg chg="mod">
          <ac:chgData name="siebespijker@gmail.com" userId="27c67c78870fc197" providerId="LiveId" clId="{58952131-828E-4002-92A6-097BC0835DF3}" dt="2022-05-26T19:31:28.965" v="51" actId="20577"/>
          <ac:spMkLst>
            <pc:docMk/>
            <pc:sldMk cId="64859473" sldId="2119"/>
            <ac:spMk id="2" creationId="{E9EDC507-1C17-4828-B7E8-111D837B3B5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153988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63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838200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E8C5BD47-55D6-1344-B91F-7C24D2E19559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3746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63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2863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8528050"/>
            <a:ext cx="2514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92BE362E-78BA-324A-8038-5482DADFDF7D}" type="slidenum">
              <a:rPr lang="en-GB"/>
              <a:pPr/>
              <a:t>‹#›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5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04925" y="2780928"/>
            <a:ext cx="4527551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146174" y="1431652"/>
            <a:ext cx="7997825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22388" y="1431450"/>
            <a:ext cx="782157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304925" y="4433456"/>
            <a:ext cx="4530829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304925" y="4849092"/>
            <a:ext cx="4545117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304924" y="5264727"/>
            <a:ext cx="4527551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B06E4-70A4-3E46-AF81-8CDC63B37A10}" type="datetime5">
              <a:rPr lang="nl-NL" smtClean="0"/>
              <a:t>1-jun-22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5125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FF0E8-6C15-D048-9A3A-D4A9C8DC64CC}" type="datetime5">
              <a:rPr lang="nl-NL" smtClean="0"/>
              <a:t>1-jun-22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711589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24815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66737" y="1135064"/>
            <a:ext cx="3008313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872B92-4883-474E-958A-9DB578D384BE}" type="datetime5">
              <a:rPr lang="nl-NL" smtClean="0"/>
              <a:t>1-jun-22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3740150" y="1144588"/>
            <a:ext cx="512355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43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059" y="0"/>
            <a:ext cx="650730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66738" y="1144587"/>
            <a:ext cx="504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849938" y="1144588"/>
            <a:ext cx="3003550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40301-1ABD-C44C-8687-D2657292E608}" type="datetime5">
              <a:rPr lang="nl-NL" smtClean="0"/>
              <a:t>1-jun-22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45158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0838" y="285750"/>
            <a:ext cx="2293899" cy="576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2" y="2587351"/>
            <a:ext cx="1146175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146174" y="1431651"/>
            <a:ext cx="7997825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323975" y="1431652"/>
            <a:ext cx="752475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9" y="5967675"/>
            <a:ext cx="495798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323974" y="2839003"/>
            <a:ext cx="752475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3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5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6738" y="0"/>
            <a:ext cx="6524625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28B3D-0B57-9A4E-BE76-1A14097B95D1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5969102" y="2583652"/>
            <a:ext cx="288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566738" y="2583652"/>
            <a:ext cx="5283200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59030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8"/>
            <a:ext cx="8291512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50000" y="6553200"/>
            <a:ext cx="250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52" y="28151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7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760413"/>
            <a:ext cx="8291512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9144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566738" y="1144587"/>
            <a:ext cx="8291512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035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8" y="0"/>
            <a:ext cx="6524625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789AEB-F5B2-2B4F-AD30-EF01FA8B389C}" type="datetime5">
              <a:rPr lang="nl-NL" smtClean="0"/>
              <a:t>1-jun-22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6738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860032" y="1144588"/>
            <a:ext cx="4003675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414318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66738" y="1135063"/>
            <a:ext cx="4003675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737" y="2174875"/>
            <a:ext cx="4003676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52988" y="1135063"/>
            <a:ext cx="4004630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52988" y="2174875"/>
            <a:ext cx="4004630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53FD3B-2B7D-144E-9AC0-88F78F99774E}" type="datetime5">
              <a:rPr lang="nl-NL" smtClean="0"/>
              <a:t>1-jun-22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737" y="0"/>
            <a:ext cx="6558531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30492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23503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8002588" y="6553200"/>
            <a:ext cx="114141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143000" y="6553200"/>
            <a:ext cx="6859588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143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6861176" y="6553200"/>
            <a:ext cx="1141412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144588"/>
            <a:ext cx="8291512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2588" y="6553200"/>
            <a:ext cx="855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306D303-CE7D-9244-B277-A262BA939E07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98575" y="6553200"/>
            <a:ext cx="4708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6738" y="6553200"/>
            <a:ext cx="54239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738" y="0"/>
            <a:ext cx="65246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50" r:id="rId4"/>
    <p:sldLayoutId id="2147483663" r:id="rId5"/>
    <p:sldLayoutId id="2147483662" r:id="rId6"/>
    <p:sldLayoutId id="214748366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Rejectie</a:t>
            </a:r>
            <a:r>
              <a:rPr lang="en-US" dirty="0"/>
              <a:t> &amp; </a:t>
            </a:r>
            <a:r>
              <a:rPr lang="en-US" dirty="0" err="1"/>
              <a:t>immuunsuppressie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historische</a:t>
            </a:r>
            <a:r>
              <a:rPr lang="en-US" dirty="0"/>
              <a:t> context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1304925" y="3007287"/>
            <a:ext cx="4530829" cy="415636"/>
          </a:xfrm>
        </p:spPr>
        <p:txBody>
          <a:bodyPr/>
          <a:lstStyle/>
          <a:p>
            <a:r>
              <a:rPr lang="en-US" dirty="0"/>
              <a:t>NIO-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transplantatie</a:t>
            </a:r>
            <a:endParaRPr lang="en-US" dirty="0"/>
          </a:p>
          <a:p>
            <a:r>
              <a:rPr lang="en-US" dirty="0"/>
              <a:t>Siebe Spijker, MD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616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313-67BA-4272-8965-958E2EB9E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Biopt</a:t>
            </a:r>
            <a:r>
              <a:rPr lang="en-US" dirty="0"/>
              <a:t> </a:t>
            </a:r>
            <a:r>
              <a:rPr lang="en-US" dirty="0" err="1"/>
              <a:t>bewezen</a:t>
            </a:r>
            <a:r>
              <a:rPr lang="en-US" dirty="0"/>
              <a:t> </a:t>
            </a:r>
            <a:r>
              <a:rPr lang="en-US" dirty="0" err="1"/>
              <a:t>rejectie</a:t>
            </a:r>
            <a:r>
              <a:rPr lang="en-US" dirty="0"/>
              <a:t>’; de Banff criteria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E1A08-E521-4A80-BDE3-52EDA05E4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5260" y="6553200"/>
            <a:ext cx="2508250" cy="304800"/>
          </a:xfrm>
        </p:spPr>
        <p:txBody>
          <a:bodyPr/>
          <a:lstStyle/>
          <a:p>
            <a:r>
              <a:rPr lang="nl-NL" dirty="0"/>
              <a:t>2022 Kidney Int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A23F0-6A45-4458-A825-CC249D16F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559315-9E63-476B-B107-5CD467CD8E00}"/>
              </a:ext>
            </a:extLst>
          </p:cNvPr>
          <p:cNvGrpSpPr/>
          <p:nvPr/>
        </p:nvGrpSpPr>
        <p:grpSpPr>
          <a:xfrm>
            <a:off x="0" y="1548587"/>
            <a:ext cx="9144000" cy="4746834"/>
            <a:chOff x="0" y="1130335"/>
            <a:chExt cx="9144000" cy="47468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271073-516D-42CF-B413-DE29FE7C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30335"/>
              <a:ext cx="9144000" cy="459733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2C710B2-748A-42CF-B88F-0C6724E5A00F}"/>
                </a:ext>
              </a:extLst>
            </p:cNvPr>
            <p:cNvSpPr/>
            <p:nvPr/>
          </p:nvSpPr>
          <p:spPr bwMode="auto">
            <a:xfrm>
              <a:off x="6416431" y="5541108"/>
              <a:ext cx="2441819" cy="336061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534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E7AE-37AE-4929-8935-8CE52FCD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Cellulaire</a:t>
            </a:r>
            <a:r>
              <a:rPr lang="en-US" dirty="0"/>
              <a:t> </a:t>
            </a:r>
            <a:r>
              <a:rPr lang="en-US" dirty="0" err="1"/>
              <a:t>rejectie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49B12-00F8-48BB-A7C4-560D4B790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76646" y="6572738"/>
            <a:ext cx="2508250" cy="304800"/>
          </a:xfrm>
        </p:spPr>
        <p:txBody>
          <a:bodyPr/>
          <a:lstStyle/>
          <a:p>
            <a:r>
              <a:rPr lang="nl-NL" dirty="0"/>
              <a:t>2020 Kid </a:t>
            </a:r>
            <a:r>
              <a:rPr lang="nl-NL" dirty="0" err="1"/>
              <a:t>Res</a:t>
            </a:r>
            <a:r>
              <a:rPr lang="nl-NL" dirty="0"/>
              <a:t> </a:t>
            </a:r>
            <a:r>
              <a:rPr lang="nl-NL" dirty="0" err="1"/>
              <a:t>Pract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96370-CC1F-49BA-A6ED-4A8C4A703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56C832-42E3-4EAA-9C3E-3D7A44F63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36" y="965896"/>
            <a:ext cx="6233160" cy="2463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3668B-2547-41D5-828D-7F21FFA7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54" y="2362783"/>
            <a:ext cx="8174892" cy="35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C507-1C17-4828-B7E8-111D837B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Pathologie</a:t>
            </a:r>
            <a:r>
              <a:rPr lang="en-US" dirty="0"/>
              <a:t>: </a:t>
            </a:r>
            <a:r>
              <a:rPr lang="en-US" dirty="0" err="1"/>
              <a:t>cellulair</a:t>
            </a:r>
            <a:r>
              <a:rPr lang="en-US" dirty="0"/>
              <a:t>/</a:t>
            </a:r>
            <a:r>
              <a:rPr lang="en-US" dirty="0" err="1"/>
              <a:t>humoraal</a:t>
            </a:r>
            <a:r>
              <a:rPr lang="en-US" dirty="0"/>
              <a:t>/</a:t>
            </a:r>
            <a:r>
              <a:rPr lang="en-US" dirty="0" err="1"/>
              <a:t>gemengd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772A-CCA6-4E96-8BD1-143EF50F8B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37694-B53E-435D-8B5C-BCCA9A4D0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83141-74AA-4254-89E3-61EE957ED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92CE36-D696-4BFA-999A-49BD047295E7}"/>
              </a:ext>
            </a:extLst>
          </p:cNvPr>
          <p:cNvGrpSpPr/>
          <p:nvPr/>
        </p:nvGrpSpPr>
        <p:grpSpPr>
          <a:xfrm>
            <a:off x="187973" y="4077018"/>
            <a:ext cx="8781193" cy="2094437"/>
            <a:chOff x="160798" y="3301257"/>
            <a:chExt cx="8781193" cy="20944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BDB79D-B0C9-4A45-BE18-6FD3626AF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5811" r="50132" b="2896"/>
            <a:stretch/>
          </p:blipFill>
          <p:spPr>
            <a:xfrm>
              <a:off x="5983954" y="3303716"/>
              <a:ext cx="2958037" cy="20919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9F2C9B-C78F-4935-8981-F6066A16D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444" r="1332" b="34226"/>
            <a:stretch/>
          </p:blipFill>
          <p:spPr>
            <a:xfrm>
              <a:off x="160798" y="3301257"/>
              <a:ext cx="5852652" cy="209443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88DB1-07DF-4C09-8FEB-5CDD8F7EA430}"/>
              </a:ext>
            </a:extLst>
          </p:cNvPr>
          <p:cNvGrpSpPr/>
          <p:nvPr/>
        </p:nvGrpSpPr>
        <p:grpSpPr>
          <a:xfrm>
            <a:off x="187973" y="1222320"/>
            <a:ext cx="8768053" cy="2392343"/>
            <a:chOff x="434069" y="1083026"/>
            <a:chExt cx="8949457" cy="24418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689C7-4A2A-4F94-9534-6800F5B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1312"/>
            <a:stretch/>
          </p:blipFill>
          <p:spPr>
            <a:xfrm>
              <a:off x="434069" y="1083026"/>
              <a:ext cx="6115000" cy="24418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4C72CC3-BB2F-4596-8AD0-E54220ACF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21" t="48677" r="2006" b="1165"/>
            <a:stretch/>
          </p:blipFill>
          <p:spPr>
            <a:xfrm>
              <a:off x="6512200" y="1083026"/>
              <a:ext cx="2871326" cy="244183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AFFB41-7C36-465A-9E2A-44C238617362}"/>
              </a:ext>
            </a:extLst>
          </p:cNvPr>
          <p:cNvSpPr txBox="1"/>
          <p:nvPr/>
        </p:nvSpPr>
        <p:spPr>
          <a:xfrm>
            <a:off x="187974" y="910291"/>
            <a:ext cx="298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6"/>
                </a:solidFill>
                <a:latin typeface="+mj-lt"/>
              </a:rPr>
              <a:t>Interstitieel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accent6"/>
                </a:solidFill>
                <a:latin typeface="+mj-lt"/>
              </a:rPr>
              <a:t>infiltraat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 (</a:t>
            </a:r>
            <a:r>
              <a:rPr lang="en-US" sz="1600" dirty="0" err="1">
                <a:solidFill>
                  <a:schemeClr val="accent6"/>
                </a:solidFill>
                <a:latin typeface="+mj-lt"/>
              </a:rPr>
              <a:t>i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)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2CA7FF-CAE1-4CB6-A379-BCCCBEEEC725}"/>
              </a:ext>
            </a:extLst>
          </p:cNvPr>
          <p:cNvSpPr txBox="1"/>
          <p:nvPr/>
        </p:nvSpPr>
        <p:spPr>
          <a:xfrm>
            <a:off x="3112597" y="910291"/>
            <a:ext cx="298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6"/>
                </a:solidFill>
                <a:latin typeface="+mj-lt"/>
              </a:rPr>
              <a:t>Tubulitis</a:t>
            </a:r>
            <a:r>
              <a:rPr lang="en-US" sz="1600" dirty="0">
                <a:solidFill>
                  <a:schemeClr val="accent6"/>
                </a:solidFill>
                <a:latin typeface="+mj-lt"/>
              </a:rPr>
              <a:t> (t)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62459-8BBA-4541-AC1D-0FC01B688F6E}"/>
              </a:ext>
            </a:extLst>
          </p:cNvPr>
          <p:cNvSpPr txBox="1"/>
          <p:nvPr/>
        </p:nvSpPr>
        <p:spPr>
          <a:xfrm>
            <a:off x="6112660" y="910291"/>
            <a:ext cx="2982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/>
                </a:solidFill>
                <a:latin typeface="+mj-lt"/>
              </a:rPr>
              <a:t>Vascular (v)</a:t>
            </a:r>
            <a:endParaRPr lang="nl-NL" sz="18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21AD4A-1AB2-4417-AA80-7EFF417B4479}"/>
              </a:ext>
            </a:extLst>
          </p:cNvPr>
          <p:cNvSpPr txBox="1"/>
          <p:nvPr/>
        </p:nvSpPr>
        <p:spPr>
          <a:xfrm>
            <a:off x="189780" y="3775407"/>
            <a:ext cx="298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+mj-lt"/>
              </a:rPr>
              <a:t>Glomerulitis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254F62-0770-4BAA-BD9F-D90DF2E7BB6A}"/>
              </a:ext>
            </a:extLst>
          </p:cNvPr>
          <p:cNvSpPr txBox="1"/>
          <p:nvPr/>
        </p:nvSpPr>
        <p:spPr>
          <a:xfrm>
            <a:off x="3114403" y="3775407"/>
            <a:ext cx="298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+mj-lt"/>
              </a:rPr>
              <a:t>PTC-itis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B89BE-C071-42BB-9E2A-6D5D9FB68E01}"/>
              </a:ext>
            </a:extLst>
          </p:cNvPr>
          <p:cNvSpPr txBox="1"/>
          <p:nvPr/>
        </p:nvSpPr>
        <p:spPr>
          <a:xfrm>
            <a:off x="6114466" y="3775407"/>
            <a:ext cx="298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+mj-lt"/>
              </a:rPr>
              <a:t>C4d </a:t>
            </a:r>
            <a:r>
              <a:rPr lang="en-US" sz="1600" dirty="0" err="1">
                <a:solidFill>
                  <a:schemeClr val="accent6"/>
                </a:solidFill>
                <a:latin typeface="+mj-lt"/>
              </a:rPr>
              <a:t>depositie</a:t>
            </a:r>
            <a:endParaRPr lang="nl-NL" sz="1600" dirty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01E184-5CFF-4A9F-9E56-9FE6E540B82C}"/>
              </a:ext>
            </a:extLst>
          </p:cNvPr>
          <p:cNvCxnSpPr>
            <a:cxnSpLocks/>
          </p:cNvCxnSpPr>
          <p:nvPr/>
        </p:nvCxnSpPr>
        <p:spPr bwMode="auto">
          <a:xfrm>
            <a:off x="-7376" y="3716415"/>
            <a:ext cx="9210368" cy="0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5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F076F0D-215F-4626-8CE7-4E9346633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Graft survival </a:t>
            </a:r>
            <a:r>
              <a:rPr lang="en-US" dirty="0" err="1"/>
              <a:t>na</a:t>
            </a:r>
            <a:r>
              <a:rPr lang="en-US" dirty="0"/>
              <a:t> acute </a:t>
            </a:r>
            <a:r>
              <a:rPr lang="en-US" dirty="0" err="1"/>
              <a:t>rejectie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DA969-FE29-4BF0-82CB-3DCCAE27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B39C-8919-CF47-A161-B6BA50FD6A18}" type="slidenum">
              <a:rPr lang="en-GB" smtClean="0"/>
              <a:pPr/>
              <a:t>13</a:t>
            </a:fld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F108FF-8157-4FB5-AD82-9904EBD26E20}"/>
              </a:ext>
            </a:extLst>
          </p:cNvPr>
          <p:cNvGrpSpPr/>
          <p:nvPr/>
        </p:nvGrpSpPr>
        <p:grpSpPr>
          <a:xfrm>
            <a:off x="290513" y="1571625"/>
            <a:ext cx="3868416" cy="3152774"/>
            <a:chOff x="223838" y="2105025"/>
            <a:chExt cx="3868416" cy="31527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DBF3EF-D376-450A-BA83-373EB77BF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11"/>
            <a:stretch/>
          </p:blipFill>
          <p:spPr>
            <a:xfrm>
              <a:off x="223838" y="2105025"/>
              <a:ext cx="3868416" cy="31527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1A2F09-464E-4878-A6FA-89A827B20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556" t="96000"/>
            <a:stretch/>
          </p:blipFill>
          <p:spPr>
            <a:xfrm>
              <a:off x="1711004" y="4252912"/>
              <a:ext cx="2381250" cy="9525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0046929-32C1-4AA3-92F7-935BC13D7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2"/>
          <a:stretch/>
        </p:blipFill>
        <p:spPr>
          <a:xfrm>
            <a:off x="4814887" y="1571625"/>
            <a:ext cx="3781425" cy="3086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7CF98C-4D20-451E-8D9C-1AC334EB2CF8}"/>
              </a:ext>
            </a:extLst>
          </p:cNvPr>
          <p:cNvSpPr txBox="1"/>
          <p:nvPr/>
        </p:nvSpPr>
        <p:spPr>
          <a:xfrm>
            <a:off x="8020050" y="6587299"/>
            <a:ext cx="1184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latin typeface="+mj-lt"/>
              </a:rPr>
              <a:t>2013 Lancet</a:t>
            </a:r>
          </a:p>
        </p:txBody>
      </p:sp>
    </p:spTree>
    <p:extLst>
      <p:ext uri="{BB962C8B-B14F-4D97-AF65-F5344CB8AC3E}">
        <p14:creationId xmlns:p14="http://schemas.microsoft.com/office/powerpoint/2010/main" val="39997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3BD6-BE9D-4F46-985D-30E26B3F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toekomst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CAB71-37C1-40D4-9B4E-8F5D77EC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DA8C5-F41A-4668-B009-BC065101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57" y="1309377"/>
            <a:ext cx="4675354" cy="1190789"/>
          </a:xfrm>
          <a:prstGeom prst="rect">
            <a:avLst/>
          </a:prstGeom>
        </p:spPr>
      </p:pic>
      <p:pic>
        <p:nvPicPr>
          <p:cNvPr id="1026" name="Picture 2" descr="Scaled Biolabs — publications">
            <a:extLst>
              <a:ext uri="{FF2B5EF4-FFF2-40B4-BE49-F238E27FC236}">
                <a16:creationId xmlns:a16="http://schemas.microsoft.com/office/drawing/2014/main" id="{916C384B-8A94-44CD-8B5E-DF4BA2C2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981075"/>
            <a:ext cx="18669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F415062-B5EC-45AA-A758-B6D944F24B17}"/>
              </a:ext>
            </a:extLst>
          </p:cNvPr>
          <p:cNvGrpSpPr/>
          <p:nvPr/>
        </p:nvGrpSpPr>
        <p:grpSpPr>
          <a:xfrm>
            <a:off x="3410850" y="3556000"/>
            <a:ext cx="4480515" cy="2894159"/>
            <a:chOff x="218280" y="966557"/>
            <a:chExt cx="4480515" cy="2894159"/>
          </a:xfrm>
        </p:grpSpPr>
        <p:pic>
          <p:nvPicPr>
            <p:cNvPr id="1028" name="Picture 4" descr="Figure 1">
              <a:extLst>
                <a:ext uri="{FF2B5EF4-FFF2-40B4-BE49-F238E27FC236}">
                  <a16:creationId xmlns:a16="http://schemas.microsoft.com/office/drawing/2014/main" id="{666806E8-F32D-4979-812F-5E2D6C31CA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2" t="55211" b="1"/>
            <a:stretch/>
          </p:blipFill>
          <p:spPr bwMode="auto">
            <a:xfrm>
              <a:off x="923818" y="2651595"/>
              <a:ext cx="3270636" cy="1209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12E466-890A-4F1B-A5DE-02BBC9E7B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167" t="12934" r="7667" b="55667"/>
            <a:stretch/>
          </p:blipFill>
          <p:spPr>
            <a:xfrm>
              <a:off x="218280" y="966557"/>
              <a:ext cx="4480515" cy="16182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6E720C-2560-46DB-B918-32792A8A8C73}"/>
              </a:ext>
            </a:extLst>
          </p:cNvPr>
          <p:cNvGrpSpPr/>
          <p:nvPr/>
        </p:nvGrpSpPr>
        <p:grpSpPr>
          <a:xfrm>
            <a:off x="253453" y="3192234"/>
            <a:ext cx="2816481" cy="2526364"/>
            <a:chOff x="147699" y="3891196"/>
            <a:chExt cx="2816481" cy="25263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0F764E-BE63-4DAB-817D-F2FE7E54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318" y="4256263"/>
              <a:ext cx="2613057" cy="216129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4C1360-8CAB-4C4D-BCB5-13AABF9F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699" y="3891196"/>
              <a:ext cx="2816481" cy="295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238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Landmark studies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350000" y="6553200"/>
            <a:ext cx="2508250" cy="304800"/>
          </a:xfrm>
        </p:spPr>
        <p:txBody>
          <a:bodyPr/>
          <a:lstStyle/>
          <a:p>
            <a:fld id="{51B18F10-C56E-2942-8023-63F4C343C5B6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66738" y="6553200"/>
            <a:ext cx="542395" cy="304800"/>
          </a:xfrm>
        </p:spPr>
        <p:txBody>
          <a:bodyPr/>
          <a:lstStyle/>
          <a:p>
            <a:fld id="{5306AC46-015F-6E44-B83A-36E79AEF535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304925" y="6553200"/>
            <a:ext cx="4708525" cy="304800"/>
          </a:xfrm>
        </p:spPr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GB" dirty="0"/>
              <a:t>Groningen -  ELITE &amp; 3C</a:t>
            </a:r>
          </a:p>
          <a:p>
            <a:endParaRPr lang="en-GB" dirty="0"/>
          </a:p>
          <a:p>
            <a:r>
              <a:rPr lang="en-GB" dirty="0"/>
              <a:t>Rotterdam – BENEFIT &amp; BENEFIT-EXT</a:t>
            </a:r>
          </a:p>
          <a:p>
            <a:endParaRPr lang="en-GB" dirty="0"/>
          </a:p>
          <a:p>
            <a:r>
              <a:rPr lang="en-GB" dirty="0"/>
              <a:t>Maastricht – TRANSFORM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42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E3489-0193-4C26-91CC-11E7B6825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82F3F-65E1-4911-BD7A-2C188A1FB2D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31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BA2B-8B36-4F09-A808-A0A90899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EFBE-A69B-4657-933B-3CBCC572A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7E3D1-F29F-4363-B852-5926F696D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85" y="128955"/>
            <a:ext cx="7229321" cy="116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BCDFF-37B3-4181-9C21-EE33F435C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17" b="48521"/>
          <a:stretch/>
        </p:blipFill>
        <p:spPr>
          <a:xfrm>
            <a:off x="83062" y="1445657"/>
            <a:ext cx="4348828" cy="3101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B1D42-1659-4468-98AE-6DABCBA56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11" y="1445657"/>
            <a:ext cx="4033684" cy="4999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CC8D52-5A2F-4F0E-84E1-295929AFF2B0}"/>
              </a:ext>
            </a:extLst>
          </p:cNvPr>
          <p:cNvSpPr txBox="1"/>
          <p:nvPr/>
        </p:nvSpPr>
        <p:spPr>
          <a:xfrm>
            <a:off x="8369214" y="6587299"/>
            <a:ext cx="835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latin typeface="+mj-lt"/>
              </a:rPr>
              <a:t>2019 AJT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27875-FB5D-4D7B-BF8E-0D6B0E57B764}"/>
              </a:ext>
            </a:extLst>
          </p:cNvPr>
          <p:cNvCxnSpPr>
            <a:cxnSpLocks/>
          </p:cNvCxnSpPr>
          <p:nvPr/>
        </p:nvCxnSpPr>
        <p:spPr bwMode="auto">
          <a:xfrm>
            <a:off x="198789" y="1656612"/>
            <a:ext cx="79985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D501BA-D24D-41F3-A058-63FAC96EB318}"/>
              </a:ext>
            </a:extLst>
          </p:cNvPr>
          <p:cNvCxnSpPr>
            <a:cxnSpLocks/>
          </p:cNvCxnSpPr>
          <p:nvPr/>
        </p:nvCxnSpPr>
        <p:spPr bwMode="auto">
          <a:xfrm>
            <a:off x="4778786" y="1676153"/>
            <a:ext cx="2831689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67BE62-E629-4098-A3F3-23B6428BD655}"/>
              </a:ext>
            </a:extLst>
          </p:cNvPr>
          <p:cNvCxnSpPr>
            <a:cxnSpLocks/>
          </p:cNvCxnSpPr>
          <p:nvPr/>
        </p:nvCxnSpPr>
        <p:spPr bwMode="auto">
          <a:xfrm>
            <a:off x="790310" y="1895228"/>
            <a:ext cx="146716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A4BD71-A14E-4BD4-9E9F-664B90D34CF9}"/>
              </a:ext>
            </a:extLst>
          </p:cNvPr>
          <p:cNvCxnSpPr>
            <a:cxnSpLocks/>
          </p:cNvCxnSpPr>
          <p:nvPr/>
        </p:nvCxnSpPr>
        <p:spPr bwMode="auto">
          <a:xfrm>
            <a:off x="2860179" y="2085728"/>
            <a:ext cx="80694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442323-52F4-4AF6-9D87-603C0B443E40}"/>
              </a:ext>
            </a:extLst>
          </p:cNvPr>
          <p:cNvCxnSpPr>
            <a:cxnSpLocks/>
          </p:cNvCxnSpPr>
          <p:nvPr/>
        </p:nvCxnSpPr>
        <p:spPr bwMode="auto">
          <a:xfrm>
            <a:off x="2257476" y="3114428"/>
            <a:ext cx="80694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CD58B4-3432-4713-8434-85D45CE288EE}"/>
              </a:ext>
            </a:extLst>
          </p:cNvPr>
          <p:cNvCxnSpPr>
            <a:cxnSpLocks/>
          </p:cNvCxnSpPr>
          <p:nvPr/>
        </p:nvCxnSpPr>
        <p:spPr bwMode="auto">
          <a:xfrm>
            <a:off x="6443714" y="2247653"/>
            <a:ext cx="117628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BC633E-8BCB-4B99-841D-F55B72094480}"/>
              </a:ext>
            </a:extLst>
          </p:cNvPr>
          <p:cNvCxnSpPr>
            <a:cxnSpLocks/>
          </p:cNvCxnSpPr>
          <p:nvPr/>
        </p:nvCxnSpPr>
        <p:spPr bwMode="auto">
          <a:xfrm>
            <a:off x="6429427" y="2914403"/>
            <a:ext cx="580973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B4872A-5611-4F17-83C3-599E817ECA96}"/>
              </a:ext>
            </a:extLst>
          </p:cNvPr>
          <p:cNvCxnSpPr>
            <a:cxnSpLocks/>
          </p:cNvCxnSpPr>
          <p:nvPr/>
        </p:nvCxnSpPr>
        <p:spPr bwMode="auto">
          <a:xfrm>
            <a:off x="5105452" y="3980956"/>
            <a:ext cx="580973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30A2AE-B5C5-4F07-B610-220D93071FD5}"/>
              </a:ext>
            </a:extLst>
          </p:cNvPr>
          <p:cNvCxnSpPr>
            <a:cxnSpLocks/>
          </p:cNvCxnSpPr>
          <p:nvPr/>
        </p:nvCxnSpPr>
        <p:spPr bwMode="auto">
          <a:xfrm>
            <a:off x="4895954" y="5571878"/>
            <a:ext cx="323839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BCB9A9-0E8E-4060-BB39-8E2345C2374D}"/>
              </a:ext>
            </a:extLst>
          </p:cNvPr>
          <p:cNvCxnSpPr>
            <a:cxnSpLocks/>
          </p:cNvCxnSpPr>
          <p:nvPr/>
        </p:nvCxnSpPr>
        <p:spPr bwMode="auto">
          <a:xfrm>
            <a:off x="4895954" y="3400178"/>
            <a:ext cx="1179871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7A3A9B-F418-40BD-BFC0-2DE5BAC612BE}"/>
              </a:ext>
            </a:extLst>
          </p:cNvPr>
          <p:cNvCxnSpPr>
            <a:cxnSpLocks/>
          </p:cNvCxnSpPr>
          <p:nvPr/>
        </p:nvCxnSpPr>
        <p:spPr bwMode="auto">
          <a:xfrm>
            <a:off x="5336972" y="3100978"/>
            <a:ext cx="1477706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9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BA2B-8B36-4F09-A808-A0A90899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EFBE-A69B-4657-933B-3CBCC572A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7E3D1-F29F-4363-B852-5926F696D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7" y="65224"/>
            <a:ext cx="6839564" cy="109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BCDFF-37B3-4181-9C21-EE33F435C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38"/>
          <a:stretch/>
        </p:blipFill>
        <p:spPr>
          <a:xfrm>
            <a:off x="110681" y="1164439"/>
            <a:ext cx="3888389" cy="284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6ACC5-3EDF-489A-9CAE-BD8B179A9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16" y="1086498"/>
            <a:ext cx="3646539" cy="4213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EC8A49-13BB-46BC-AE24-6A9EE3F6D0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285"/>
          <a:stretch/>
        </p:blipFill>
        <p:spPr>
          <a:xfrm>
            <a:off x="4653116" y="5240527"/>
            <a:ext cx="3666173" cy="161747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3F32D9-6581-4F0A-99F6-683D8C71C9EF}"/>
              </a:ext>
            </a:extLst>
          </p:cNvPr>
          <p:cNvCxnSpPr>
            <a:cxnSpLocks/>
          </p:cNvCxnSpPr>
          <p:nvPr/>
        </p:nvCxnSpPr>
        <p:spPr bwMode="auto">
          <a:xfrm>
            <a:off x="221226" y="1339595"/>
            <a:ext cx="1226574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23A6EF-7ABC-47EB-821A-FA7011AC97C3}"/>
              </a:ext>
            </a:extLst>
          </p:cNvPr>
          <p:cNvCxnSpPr/>
          <p:nvPr/>
        </p:nvCxnSpPr>
        <p:spPr bwMode="auto">
          <a:xfrm>
            <a:off x="4753898" y="1280651"/>
            <a:ext cx="1098755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F56C13-B4AD-4FD5-A939-71CECA300347}"/>
              </a:ext>
            </a:extLst>
          </p:cNvPr>
          <p:cNvCxnSpPr>
            <a:cxnSpLocks/>
          </p:cNvCxnSpPr>
          <p:nvPr/>
        </p:nvCxnSpPr>
        <p:spPr bwMode="auto">
          <a:xfrm>
            <a:off x="4746524" y="4331110"/>
            <a:ext cx="1344560" cy="0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E9A82B-9C8C-4F05-8DE8-8D0FAD1D6A4B}"/>
              </a:ext>
            </a:extLst>
          </p:cNvPr>
          <p:cNvSpPr txBox="1"/>
          <p:nvPr/>
        </p:nvSpPr>
        <p:spPr>
          <a:xfrm>
            <a:off x="8369214" y="6587299"/>
            <a:ext cx="8357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latin typeface="+mj-lt"/>
              </a:rPr>
              <a:t>2019 AJT </a:t>
            </a:r>
          </a:p>
        </p:txBody>
      </p:sp>
    </p:spTree>
    <p:extLst>
      <p:ext uri="{BB962C8B-B14F-4D97-AF65-F5344CB8AC3E}">
        <p14:creationId xmlns:p14="http://schemas.microsoft.com/office/powerpoint/2010/main" val="425518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0956-CFC5-4B62-86A7-A706035D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53C8-704E-467C-A44E-5FC2FCD0F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60FD-BAE6-41D6-84C1-AF0D1D28AD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FBED4-1604-461B-9F71-890D0FAD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5B556-A758-45C3-85D9-42E26B443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E3CFA-156F-41D7-86A1-7CC21062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47"/>
            <a:ext cx="9144000" cy="45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7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B622-D747-4BF4-980C-AE813E744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1954: first kidney transplant in monozygotic twins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A555E-5B35-4146-94A2-C41090B19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7EF2D1-272A-45BC-8F08-8B608B7E5473}"/>
              </a:ext>
            </a:extLst>
          </p:cNvPr>
          <p:cNvSpPr txBox="1">
            <a:spLocks/>
          </p:cNvSpPr>
          <p:nvPr/>
        </p:nvSpPr>
        <p:spPr bwMode="auto">
          <a:xfrm>
            <a:off x="3719772" y="6048169"/>
            <a:ext cx="1934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chemeClr val="accent6"/>
                </a:solidFill>
              </a:rPr>
              <a:t>Dr. Joseph Murray</a:t>
            </a:r>
          </a:p>
          <a:p>
            <a:pPr algn="ctr"/>
            <a:r>
              <a:rPr lang="nl-NL" dirty="0">
                <a:solidFill>
                  <a:schemeClr val="accent6"/>
                </a:solidFill>
              </a:rPr>
              <a:t>Kidney graft survival: 8 </a:t>
            </a:r>
            <a:r>
              <a:rPr lang="nl-NL" dirty="0" err="1">
                <a:solidFill>
                  <a:schemeClr val="accent6"/>
                </a:solidFill>
              </a:rPr>
              <a:t>years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2056" name="Picture 8" descr="Joseph Murray on the First Successful Human Organ Transplant «">
            <a:extLst>
              <a:ext uri="{FF2B5EF4-FFF2-40B4-BE49-F238E27FC236}">
                <a16:creationId xmlns:a16="http://schemas.microsoft.com/office/drawing/2014/main" id="{63BAD6E1-C5A3-4385-8FF8-4231FA8A4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90" y="1222375"/>
            <a:ext cx="66675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1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248585"/>
            <a:ext cx="8229600" cy="432048"/>
          </a:xfrm>
        </p:spPr>
        <p:txBody>
          <a:bodyPr>
            <a:noAutofit/>
          </a:bodyPr>
          <a:lstStyle/>
          <a:p>
            <a:pPr algn="l"/>
            <a:r>
              <a:rPr lang="nl-NL" altLang="nl-N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Ciclosporine</a:t>
            </a:r>
          </a:p>
        </p:txBody>
      </p:sp>
      <p:sp>
        <p:nvSpPr>
          <p:cNvPr id="32782" name="Rectangle 14"/>
          <p:cNvSpPr>
            <a:spLocks noGrp="1" noChangeArrowheads="1"/>
          </p:cNvSpPr>
          <p:nvPr>
            <p:ph idx="1"/>
          </p:nvPr>
        </p:nvSpPr>
        <p:spPr>
          <a:xfrm>
            <a:off x="467544" y="1325123"/>
            <a:ext cx="8229600" cy="3888432"/>
          </a:xfrm>
        </p:spPr>
        <p:txBody>
          <a:bodyPr>
            <a:noAutofit/>
          </a:bodyPr>
          <a:lstStyle/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Sinds 1958 heeft Sandoz beleid dat medewerkers op vakantie / zakenreis grondmonsters meenemen.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1970 medewerker op vakantie in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Hardangervidda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Noorwegen.</a:t>
            </a:r>
          </a:p>
          <a:p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Tolypocladium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inflatum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produceert meerdere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metabolieten (cyclische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polypeptides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nl-NL" altLang="nl-NL" sz="1800" dirty="0">
              <a:solidFill>
                <a:srgbClr val="111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Ciclosporine A en ciclosporine B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Enig effect tegen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maar 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vooral antistof en </a:t>
            </a:r>
            <a:r>
              <a:rPr lang="nl-NL" altLang="nl-NL" sz="1800" dirty="0" err="1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celluaire</a:t>
            </a:r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immuniteit geremd</a:t>
            </a:r>
          </a:p>
          <a:p>
            <a:r>
              <a:rPr lang="nl-NL" altLang="nl-NL" sz="1800" dirty="0">
                <a:solidFill>
                  <a:srgbClr val="1111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1973 is voorraad cyclosporine A op</a:t>
            </a:r>
          </a:p>
          <a:p>
            <a:endParaRPr lang="nl-NL" altLang="nl-NL" sz="1800" dirty="0">
              <a:solidFill>
                <a:srgbClr val="111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1800" dirty="0">
              <a:solidFill>
                <a:srgbClr val="111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altLang="nl-NL" sz="1800" dirty="0">
              <a:solidFill>
                <a:srgbClr val="1111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169650" y="5555752"/>
            <a:ext cx="4983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111166"/>
                </a:solidFill>
              </a:rPr>
              <a:t>Agents Actions. 1976 Jul;6(4):468-75.</a:t>
            </a:r>
            <a:endParaRPr lang="nl-NL" sz="1100" dirty="0">
              <a:solidFill>
                <a:srgbClr val="111166"/>
              </a:solidFill>
            </a:endParaRPr>
          </a:p>
          <a:p>
            <a:pPr algn="r"/>
            <a:r>
              <a:rPr lang="nl-NL" sz="1100" dirty="0">
                <a:solidFill>
                  <a:srgbClr val="111166"/>
                </a:solidFill>
              </a:rPr>
              <a:t>Transplant Proc. 1991 Apr;23(2):1867-74.</a:t>
            </a:r>
            <a:endParaRPr lang="en-US" sz="1100" dirty="0">
              <a:solidFill>
                <a:srgbClr val="1111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77" y="3645024"/>
            <a:ext cx="2771602" cy="155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\\storage.erasmusmc.nl\m\MyDocs\359031\My Documents\Desktop\Hardangerviddaflo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7"/>
            <a:ext cx="2771602" cy="138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09853-E479-408F-B453-38F5B15E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Cellulaire</a:t>
            </a:r>
            <a:r>
              <a:rPr lang="en-US" dirty="0"/>
              <a:t> </a:t>
            </a:r>
            <a:r>
              <a:rPr lang="en-US" dirty="0" err="1"/>
              <a:t>rejectie</a:t>
            </a:r>
            <a:r>
              <a:rPr lang="en-US" dirty="0"/>
              <a:t>; </a:t>
            </a:r>
            <a:r>
              <a:rPr lang="en-US" dirty="0" err="1"/>
              <a:t>pathofysiologie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8ECE-6009-4DA9-A72C-4A058932A2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2EC9-62E8-4D04-ACBB-5F1412912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A0FBB-BFC3-41AD-BD61-4CB9D44FE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90573-778B-4D45-8824-CEDDD5F8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57" y="1055333"/>
            <a:ext cx="7626485" cy="5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9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D93E-9F4F-4D60-85BA-27F64018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Humorale</a:t>
            </a:r>
            <a:r>
              <a:rPr lang="en-US" dirty="0"/>
              <a:t> </a:t>
            </a:r>
            <a:r>
              <a:rPr lang="en-US" dirty="0" err="1"/>
              <a:t>rejectie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87619-A797-4043-B7AD-0721839E4A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NEJM 2018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339F2-477C-4EE1-8520-D87614324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D05834-E525-4B19-928F-413DBBC7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35" y="1100543"/>
            <a:ext cx="7625292" cy="501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24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FF64-368E-4A8A-ADAC-86FD5EFC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1026" name="Picture 2" descr="Liquid biopsies: donor-derived cell-free DNA for the detection of kidney  allograft injury | Nature Reviews Nephrology">
            <a:extLst>
              <a:ext uri="{FF2B5EF4-FFF2-40B4-BE49-F238E27FC236}">
                <a16:creationId xmlns:a16="http://schemas.microsoft.com/office/drawing/2014/main" id="{B398D69A-E425-446E-8C9D-2A9E1D6D2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-9525"/>
            <a:ext cx="5487987" cy="349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E44057-89F4-431C-8806-FDF6013AE17E}"/>
              </a:ext>
            </a:extLst>
          </p:cNvPr>
          <p:cNvSpPr txBox="1"/>
          <p:nvPr/>
        </p:nvSpPr>
        <p:spPr>
          <a:xfrm>
            <a:off x="7620000" y="65810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2021 </a:t>
            </a:r>
            <a:r>
              <a:rPr lang="en-US" sz="1200" dirty="0" err="1">
                <a:latin typeface="+mj-lt"/>
              </a:rPr>
              <a:t>NatRevNeph</a:t>
            </a:r>
            <a:endParaRPr lang="nl-NL" sz="1200" dirty="0">
              <a:latin typeface="+mj-lt"/>
            </a:endParaRPr>
          </a:p>
        </p:txBody>
      </p:sp>
      <p:pic>
        <p:nvPicPr>
          <p:cNvPr id="9" name="Picture 2" descr="Liquid biopsies: donor-derived cell-free DNA for the detection of kidney  allograft injury | Nature Reviews Nephrology">
            <a:extLst>
              <a:ext uri="{FF2B5EF4-FFF2-40B4-BE49-F238E27FC236}">
                <a16:creationId xmlns:a16="http://schemas.microsoft.com/office/drawing/2014/main" id="{3548AB10-F025-4415-8070-2BC75A50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2"/>
          <a:stretch/>
        </p:blipFill>
        <p:spPr bwMode="auto">
          <a:xfrm>
            <a:off x="3656013" y="3028950"/>
            <a:ext cx="5487987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61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B83C97-7357-449F-8D71-A58E30A6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5F2A8-5C2E-4D1D-82DE-272FE6DFFC6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4010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CFEFB-81C3-41A8-9E07-D7C537EC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74FBD-8EC4-45AA-AA53-2889DFAA8D40}"/>
              </a:ext>
            </a:extLst>
          </p:cNvPr>
          <p:cNvSpPr txBox="1"/>
          <p:nvPr/>
        </p:nvSpPr>
        <p:spPr>
          <a:xfrm>
            <a:off x="8031480" y="6560820"/>
            <a:ext cx="16659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latin typeface="+mj-lt"/>
              </a:rPr>
              <a:t>2019 </a:t>
            </a:r>
            <a:r>
              <a:rPr lang="nl-NL" sz="1200" dirty="0" err="1">
                <a:latin typeface="+mj-lt"/>
              </a:rPr>
              <a:t>AmJTx</a:t>
            </a:r>
            <a:endParaRPr lang="nl-NL" sz="1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502CA-B27F-4C93-BC49-752CB744F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0"/>
          <a:stretch/>
        </p:blipFill>
        <p:spPr>
          <a:xfrm>
            <a:off x="1109133" y="1317518"/>
            <a:ext cx="7284746" cy="38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42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3485-6193-4988-9CEB-6D855BF0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0" i="0" u="none" strike="noStrike" baseline="0" dirty="0" err="1">
                <a:latin typeface="Lato-Regular"/>
              </a:rPr>
              <a:t>TRANSplant</a:t>
            </a:r>
            <a:r>
              <a:rPr lang="en-US" sz="2400" b="0" i="0" u="none" strike="noStrike" baseline="0" dirty="0">
                <a:latin typeface="Lato-Regular"/>
              </a:rPr>
              <a:t> </a:t>
            </a:r>
            <a:r>
              <a:rPr lang="en-US" sz="2400" b="0" i="0" u="none" strike="noStrike" baseline="0" dirty="0" err="1">
                <a:latin typeface="Lato-Regular"/>
              </a:rPr>
              <a:t>eFficacy</a:t>
            </a:r>
            <a:r>
              <a:rPr lang="en-US" sz="2400" b="0" i="0" u="none" strike="noStrike" baseline="0" dirty="0">
                <a:latin typeface="Lato-Regular"/>
              </a:rPr>
              <a:t> and safety Outcomes with an </a:t>
            </a:r>
            <a:r>
              <a:rPr lang="nl-NL" sz="2400" b="0" i="0" u="none" strike="noStrike" baseline="0" dirty="0" err="1">
                <a:latin typeface="Lato-Regular"/>
              </a:rPr>
              <a:t>eveRolimus‐based</a:t>
            </a:r>
            <a:r>
              <a:rPr lang="nl-NL" sz="2400" b="0" i="0" u="none" strike="noStrike" baseline="0" dirty="0">
                <a:latin typeface="Lato-Regular"/>
              </a:rPr>
              <a:t> </a:t>
            </a:r>
            <a:r>
              <a:rPr lang="nl-NL" sz="2400" b="0" i="0" u="none" strike="noStrike" baseline="0" dirty="0" err="1">
                <a:latin typeface="Lato-Regular"/>
              </a:rPr>
              <a:t>regiMen</a:t>
            </a:r>
            <a:r>
              <a:rPr lang="nl-NL" sz="2400" b="0" i="0" u="none" strike="noStrike" baseline="0" dirty="0">
                <a:latin typeface="Lato-Regular"/>
              </a:rPr>
              <a:t> </a:t>
            </a:r>
            <a:r>
              <a:rPr lang="nl-NL" sz="2400" b="0" i="0" u="none" strike="noStrike" baseline="0" dirty="0">
                <a:latin typeface="Lato-Regular"/>
                <a:sym typeface="Wingdings" panose="05000000000000000000" pitchFamily="2" charset="2"/>
              </a:rPr>
              <a:t></a:t>
            </a:r>
            <a:endParaRPr lang="nl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6F92BD-2270-4BCF-9C1A-30389142F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299093"/>
            <a:ext cx="8291512" cy="5113338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en-US" dirty="0" err="1">
                <a:latin typeface="+mj-lt"/>
              </a:rPr>
              <a:t>Calcineurine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remmers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kennen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lange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termijn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complicaties</a:t>
            </a:r>
            <a:endParaRPr lang="en-US" dirty="0">
              <a:latin typeface="+mj-lt"/>
            </a:endParaRPr>
          </a:p>
          <a:p>
            <a:pPr marL="702900" lvl="2" indent="-342900">
              <a:buFontTx/>
              <a:buChar char="-"/>
            </a:pPr>
            <a:r>
              <a:rPr lang="nl-NL" dirty="0" err="1">
                <a:latin typeface="+mj-lt"/>
              </a:rPr>
              <a:t>Nefrotoxiciteit</a:t>
            </a:r>
            <a:r>
              <a:rPr lang="nl-NL" dirty="0">
                <a:latin typeface="+mj-lt"/>
              </a:rPr>
              <a:t>, (virale) infecties, maligniteiten</a:t>
            </a:r>
          </a:p>
          <a:p>
            <a:pPr marL="342900" lvl="1" indent="-342900">
              <a:buFontTx/>
              <a:buChar char="-"/>
            </a:pPr>
            <a:endParaRPr lang="nl-NL" dirty="0">
              <a:latin typeface="+mj-lt"/>
            </a:endParaRPr>
          </a:p>
          <a:p>
            <a:pPr marL="342900" lvl="1" indent="-342900">
              <a:buFontTx/>
              <a:buChar char="-"/>
            </a:pPr>
            <a:r>
              <a:rPr lang="nl-NL" dirty="0" err="1">
                <a:latin typeface="+mj-lt"/>
              </a:rPr>
              <a:t>mTOR</a:t>
            </a:r>
            <a:r>
              <a:rPr lang="nl-NL" dirty="0">
                <a:latin typeface="+mj-lt"/>
              </a:rPr>
              <a:t>-remmers geven mogelijk ruimte om CNI lager te doseren</a:t>
            </a:r>
          </a:p>
          <a:p>
            <a:pPr marL="342900" lvl="1" indent="-342900">
              <a:buFontTx/>
              <a:buChar char="-"/>
            </a:pPr>
            <a:endParaRPr lang="nl-NL" dirty="0">
              <a:latin typeface="+mj-lt"/>
            </a:endParaRPr>
          </a:p>
          <a:p>
            <a:pPr marL="342900" lvl="1" indent="-34290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Non-inferiority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studie</a:t>
            </a:r>
            <a:r>
              <a:rPr lang="en-US" sz="2000" dirty="0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Pred/MMF/Tac versus Pred/EVL/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reduced-</a:t>
            </a:r>
            <a:r>
              <a:rPr lang="en-US" sz="2000" dirty="0">
                <a:solidFill>
                  <a:schemeClr val="accent6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Tac</a:t>
            </a:r>
          </a:p>
          <a:p>
            <a:pPr marL="342900" lvl="1" indent="-342900">
              <a:buFontTx/>
              <a:buChar char="-"/>
            </a:pPr>
            <a:endParaRPr lang="en-US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nl-NL" b="0" i="0" u="none" strike="noStrike" baseline="0" dirty="0">
                <a:latin typeface="+mj-lt"/>
              </a:rPr>
              <a:t>Primaire </a:t>
            </a:r>
            <a:r>
              <a:rPr lang="nl-NL" b="0" i="0" u="none" strike="noStrike" baseline="0" dirty="0" err="1">
                <a:latin typeface="+mj-lt"/>
              </a:rPr>
              <a:t>composite</a:t>
            </a:r>
            <a:r>
              <a:rPr lang="nl-NL" b="0" i="0" u="none" strike="noStrike" baseline="0" dirty="0">
                <a:latin typeface="+mj-lt"/>
              </a:rPr>
              <a:t> uitkomstmaat: </a:t>
            </a:r>
          </a:p>
          <a:p>
            <a:pPr marL="645750" lvl="2" indent="-285750">
              <a:buFontTx/>
              <a:buChar char="-"/>
            </a:pPr>
            <a:r>
              <a:rPr lang="nl-NL" sz="1600" b="0" i="0" u="none" strike="noStrike" baseline="0" dirty="0" err="1">
                <a:latin typeface="+mj-lt"/>
              </a:rPr>
              <a:t>treated</a:t>
            </a:r>
            <a:r>
              <a:rPr lang="nl-NL" sz="1600" b="0" i="0" u="none" strike="noStrike" baseline="0" dirty="0">
                <a:latin typeface="+mj-lt"/>
              </a:rPr>
              <a:t> </a:t>
            </a:r>
            <a:r>
              <a:rPr lang="nl-NL" sz="1600" b="0" i="0" u="none" strike="noStrike" baseline="0" dirty="0" err="1">
                <a:latin typeface="+mj-lt"/>
              </a:rPr>
              <a:t>biopsy</a:t>
            </a:r>
            <a:r>
              <a:rPr lang="nl-NL" sz="1600" b="0" i="0" u="none" strike="noStrike" baseline="0" dirty="0">
                <a:latin typeface="+mj-lt"/>
              </a:rPr>
              <a:t>‐proven acute </a:t>
            </a:r>
            <a:r>
              <a:rPr lang="en-US" sz="1600" b="0" i="0" u="none" strike="noStrike" baseline="0" dirty="0">
                <a:latin typeface="+mj-lt"/>
              </a:rPr>
              <a:t>rejection (</a:t>
            </a:r>
            <a:r>
              <a:rPr lang="en-US" sz="1600" b="0" i="0" u="none" strike="noStrike" baseline="0" dirty="0" err="1">
                <a:latin typeface="+mj-lt"/>
              </a:rPr>
              <a:t>tBPAR</a:t>
            </a:r>
            <a:r>
              <a:rPr lang="en-US" sz="1600" b="0" i="0" u="none" strike="noStrike" baseline="0" dirty="0">
                <a:latin typeface="+mj-lt"/>
              </a:rPr>
              <a:t>) </a:t>
            </a:r>
          </a:p>
          <a:p>
            <a:pPr marL="645750" lvl="2" indent="-285750">
              <a:buFontTx/>
              <a:buChar char="-"/>
            </a:pPr>
            <a:r>
              <a:rPr lang="en-US" sz="1600" b="0" i="0" u="none" strike="noStrike" baseline="0" dirty="0">
                <a:latin typeface="+mj-lt"/>
              </a:rPr>
              <a:t>or suboptimal kidney function (</a:t>
            </a:r>
            <a:r>
              <a:rPr lang="en-US" sz="1800" b="0" i="0" u="none" strike="noStrike" baseline="0" dirty="0">
                <a:latin typeface="+mj-lt"/>
              </a:rPr>
              <a:t>eGFR &lt;50 mL/min)</a:t>
            </a:r>
            <a:endParaRPr lang="nl-NL" dirty="0">
              <a:latin typeface="+mj-lt"/>
            </a:endParaRPr>
          </a:p>
          <a:p>
            <a:pPr marL="342900" lvl="1" indent="-342900">
              <a:buFontTx/>
              <a:buChar char="-"/>
            </a:pPr>
            <a:endParaRPr lang="nl-NL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8D19E-5A7B-4A96-BADD-116BBFD27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38D43D-7D33-2F43-82C4-C7C0902068A2}" type="slidenum">
              <a:rPr lang="en-GB" smtClean="0"/>
              <a:pPr/>
              <a:t>26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47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03A7-B2B7-4B26-B9F4-A5A0A887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E194E-CDDC-4A63-A20B-0B1B0C629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3074" name="Picture 2" descr="TRANSFORM: a novel study design to evaluate the effect of everolimus o |  OAJCT">
            <a:extLst>
              <a:ext uri="{FF2B5EF4-FFF2-40B4-BE49-F238E27FC236}">
                <a16:creationId xmlns:a16="http://schemas.microsoft.com/office/drawing/2014/main" id="{F87782E2-73BD-4C8C-BA96-F1C4B79E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647825"/>
            <a:ext cx="79629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9F261-0AC4-4F5A-A818-63C44AB1BE35}"/>
              </a:ext>
            </a:extLst>
          </p:cNvPr>
          <p:cNvSpPr txBox="1"/>
          <p:nvPr/>
        </p:nvSpPr>
        <p:spPr>
          <a:xfrm>
            <a:off x="2684205" y="53422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Cellcept</a:t>
            </a:r>
            <a:r>
              <a:rPr lang="en-US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2d1000mg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636126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FC2B7-A2DB-4BA7-9B41-E145C013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06E4-70A4-3E46-AF81-8CDC63B37A10}" type="datetime5">
              <a:rPr lang="nl-NL" smtClean="0"/>
              <a:t>1-jun-22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B2DDA-277C-41F6-BD78-5CEB7A95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8D43D-7D33-2F43-82C4-C7C0902068A2}" type="slidenum">
              <a:rPr lang="en-GB" smtClean="0"/>
              <a:pPr/>
              <a:t>28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4FD5-0F00-4996-824A-6AE34081B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DB845-18F4-4C96-A94D-9F8888D2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" y="957168"/>
            <a:ext cx="8625840" cy="49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1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3CF1-2F10-41A4-A75A-FA869D3F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AEEC7-2B1F-4FE7-8F63-F0CF45D90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lnSpc>
                <a:spcPct val="115000"/>
              </a:lnSpc>
            </a:pPr>
            <a:r>
              <a:rPr lang="nl-NL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68B08-E7AB-4618-A60F-77905BC68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A12AD-7557-4F61-A5C7-10FD78450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07" b="6638"/>
          <a:stretch/>
        </p:blipFill>
        <p:spPr>
          <a:xfrm>
            <a:off x="4720053" y="1418534"/>
            <a:ext cx="3716715" cy="1821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73AEE-807D-4055-BF2D-3225F5928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361" b="39861"/>
          <a:stretch/>
        </p:blipFill>
        <p:spPr>
          <a:xfrm>
            <a:off x="855285" y="1334714"/>
            <a:ext cx="3716715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6BB90-6A24-4B58-A964-2FF5F917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3" y="3618286"/>
            <a:ext cx="7403690" cy="27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4F226-E134-4E43-B908-A6FF2B49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milestones in transplantation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D21252-B0BA-46BB-B553-C83CC1F2C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6521" y="6553200"/>
            <a:ext cx="2508250" cy="304800"/>
          </a:xfrm>
        </p:spPr>
        <p:txBody>
          <a:bodyPr/>
          <a:lstStyle/>
          <a:p>
            <a:r>
              <a:rPr lang="nl-NL" dirty="0"/>
              <a:t>Eurotransplant 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21D742-41BA-4957-AF45-02C460893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1F4FB9-55FE-4DF9-AC9A-42F948DF3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71" t="34815" r="3125" b="6111"/>
          <a:stretch/>
        </p:blipFill>
        <p:spPr>
          <a:xfrm>
            <a:off x="195262" y="890945"/>
            <a:ext cx="8467725" cy="3746469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C55BC7D5-C066-4F54-8994-8F6A261AF7D3}"/>
              </a:ext>
            </a:extLst>
          </p:cNvPr>
          <p:cNvGrpSpPr/>
          <p:nvPr/>
        </p:nvGrpSpPr>
        <p:grpSpPr>
          <a:xfrm>
            <a:off x="676275" y="4981574"/>
            <a:ext cx="8153400" cy="1262063"/>
            <a:chOff x="676275" y="4981574"/>
            <a:chExt cx="8153400" cy="1262063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2088D058-3A3B-4578-8931-37C1EBA52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963" r="1749" b="50000"/>
            <a:stretch/>
          </p:blipFill>
          <p:spPr>
            <a:xfrm>
              <a:off x="676275" y="4981574"/>
              <a:ext cx="8153400" cy="1262063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A2B3AB2-43F6-498A-90D9-D2BBAC58369D}"/>
                </a:ext>
              </a:extLst>
            </p:cNvPr>
            <p:cNvSpPr/>
            <p:nvPr/>
          </p:nvSpPr>
          <p:spPr bwMode="auto">
            <a:xfrm>
              <a:off x="2695574" y="5175669"/>
              <a:ext cx="1733550" cy="87387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First </a:t>
              </a:r>
              <a:r>
                <a:rPr kumimoji="0" lang="nl-NL" sz="13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successful</a:t>
              </a:r>
              <a:r>
                <a:rPr kumimoji="0" lang="nl-NL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 </a:t>
              </a:r>
              <a:r>
                <a:rPr kumimoji="0" lang="nl-NL" sz="13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kidney</a:t>
              </a:r>
              <a:r>
                <a:rPr kumimoji="0" lang="nl-NL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 </a:t>
              </a:r>
              <a:r>
                <a:rPr kumimoji="0" lang="nl-NL" sz="13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transplantation</a:t>
              </a:r>
              <a:r>
                <a:rPr kumimoji="0" lang="nl-NL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 in </a:t>
              </a:r>
              <a:r>
                <a:rPr kumimoji="0" lang="nl-NL" sz="13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the</a:t>
              </a:r>
              <a:r>
                <a:rPr kumimoji="0" lang="nl-NL" sz="13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charset="0"/>
                </a:rPr>
                <a:t> Netherlands</a:t>
              </a:r>
            </a:p>
          </p:txBody>
        </p:sp>
      </p:grpSp>
      <p:sp>
        <p:nvSpPr>
          <p:cNvPr id="3" name="AutoShape 2" descr="Dr. Joseph Murray with his Nobel prize | Download Scientific Diagram">
            <a:extLst>
              <a:ext uri="{FF2B5EF4-FFF2-40B4-BE49-F238E27FC236}">
                <a16:creationId xmlns:a16="http://schemas.microsoft.com/office/drawing/2014/main" id="{D522F68A-5F91-436D-9108-59D68035F7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220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19DE-FF02-4250-99F2-38695A9B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850D9-6D17-4DCE-A4F4-54248A988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Geen verschil in </a:t>
            </a:r>
            <a:r>
              <a:rPr lang="nl-NL" sz="200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dnDSA</a:t>
            </a:r>
            <a:r>
              <a:rPr lang="nl-NL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2 jaar</a:t>
            </a:r>
          </a:p>
          <a:p>
            <a:pPr marL="342900" indent="-342900">
              <a:buFontTx/>
              <a:buChar char="-"/>
            </a:pPr>
            <a:r>
              <a:rPr lang="nl-NL" sz="20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23% EVL stopt ermee (12% in MPA groep)</a:t>
            </a:r>
          </a:p>
          <a:p>
            <a:pPr marL="342900" indent="-342900">
              <a:buFontTx/>
              <a:buChar char="-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Minder virale complicaties (BK, CMV)</a:t>
            </a:r>
            <a:endParaRPr lang="nl-NL" sz="2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nl-NL" sz="20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AAB30-BEC0-4338-BA6C-2DF6C9C9F2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AEF19-B63E-4917-8DE8-06DACC999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D8CFB-EED8-440A-AF03-23B0CB2E9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BADBAC-D8D2-43EC-BBDE-FA46E179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875"/>
            <a:ext cx="4618284" cy="2928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FE1318-6F5D-4906-B820-068F1372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274" y="2671543"/>
            <a:ext cx="4085460" cy="334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7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EDD9-B303-4B1B-A5FB-63F7AF3F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Conclusies</a:t>
            </a:r>
            <a:r>
              <a:rPr lang="en-US" dirty="0"/>
              <a:t> TRANSFORM 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BB3E-92AE-4C06-AB51-E3A342CF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Grote RCT, 2 </a:t>
            </a:r>
            <a:r>
              <a:rPr lang="en-US" dirty="0" err="1"/>
              <a:t>jaar</a:t>
            </a:r>
            <a:r>
              <a:rPr lang="en-US" dirty="0"/>
              <a:t> follow up</a:t>
            </a:r>
          </a:p>
          <a:p>
            <a:endParaRPr lang="en-US" dirty="0"/>
          </a:p>
          <a:p>
            <a:pPr marL="342900" indent="-342900">
              <a:buFontTx/>
              <a:buChar char="-"/>
            </a:pPr>
            <a:r>
              <a:rPr lang="nl-NL" dirty="0"/>
              <a:t>CNI = </a:t>
            </a:r>
            <a:r>
              <a:rPr lang="nl-NL" dirty="0" err="1"/>
              <a:t>tacrolimus</a:t>
            </a:r>
            <a:r>
              <a:rPr lang="nl-NL" dirty="0"/>
              <a:t> of </a:t>
            </a:r>
            <a:r>
              <a:rPr lang="nl-NL" dirty="0" err="1"/>
              <a:t>neoral</a:t>
            </a:r>
            <a:r>
              <a:rPr lang="nl-NL" dirty="0"/>
              <a:t> (is niet equivalent)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dnDSA</a:t>
            </a:r>
            <a:r>
              <a:rPr lang="nl-NL" dirty="0"/>
              <a:t>  subgroep geen verschil, echter </a:t>
            </a:r>
            <a:r>
              <a:rPr lang="nl-NL" dirty="0" err="1"/>
              <a:t>rTac</a:t>
            </a:r>
            <a:r>
              <a:rPr lang="nl-NL" dirty="0"/>
              <a:t> dal in subgroep 5,7</a:t>
            </a:r>
          </a:p>
          <a:p>
            <a:pPr marL="342900" indent="-342900">
              <a:buFontTx/>
              <a:buChar char="-"/>
            </a:pPr>
            <a:r>
              <a:rPr lang="en-US" dirty="0"/>
              <a:t>Minder </a:t>
            </a:r>
            <a:r>
              <a:rPr lang="en-US" dirty="0" err="1"/>
              <a:t>virale</a:t>
            </a:r>
            <a:r>
              <a:rPr lang="en-US" dirty="0"/>
              <a:t> </a:t>
            </a:r>
            <a:r>
              <a:rPr lang="en-US" dirty="0" err="1"/>
              <a:t>complicaties</a:t>
            </a:r>
            <a:endParaRPr lang="en-US" dirty="0"/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r>
              <a:rPr lang="en-US" dirty="0"/>
              <a:t>Pred/ </a:t>
            </a:r>
            <a:r>
              <a:rPr lang="en-US" dirty="0" err="1"/>
              <a:t>rTac</a:t>
            </a:r>
            <a:r>
              <a:rPr lang="en-US" dirty="0"/>
              <a:t>/ EVL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alternatief</a:t>
            </a:r>
            <a:r>
              <a:rPr lang="en-US" dirty="0"/>
              <a:t>, maar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voordeel</a:t>
            </a:r>
            <a:r>
              <a:rPr lang="en-US" dirty="0"/>
              <a:t> op eGFR</a:t>
            </a:r>
            <a:endParaRPr lang="nl-NL" dirty="0"/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3DE5A-FCC5-448B-8E16-1DB726D5B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0DD89A-4534-4DE7-A5F7-7EF3786CD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B4578-B272-4B23-9C62-E6A1D71DA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95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7277-2B42-40F2-9878-A45B0E14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8E46F-7DF8-4D23-8C12-27DC3119B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26F95-8A91-41FC-83CD-518DCF73F5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DFC4CA-C18C-1948-860B-AB40FEDD7F72}" type="datetime5">
              <a:rPr lang="nl-NL" smtClean="0"/>
              <a:t>1-jun-22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FC1CB-85B9-4346-A39E-D5ECDB8C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2C972-0988-4FA0-A2F8-F9834646E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7466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42653" y="1087453"/>
            <a:ext cx="8148550" cy="1141398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Enquête NIO-dag </a:t>
            </a:r>
            <a:r>
              <a:rPr lang="nl-NL" b="1" dirty="0"/>
              <a:t>Fysiek</a:t>
            </a:r>
            <a:r>
              <a:rPr lang="nl-NL" dirty="0"/>
              <a:t> </a:t>
            </a:r>
            <a:br>
              <a:rPr lang="nl-NL" dirty="0"/>
            </a:br>
            <a:r>
              <a:rPr lang="nl-NL" sz="2325" dirty="0"/>
              <a:t>QR tonen aan het eind </a:t>
            </a:r>
            <a:r>
              <a:rPr lang="nl-NL" sz="2325" dirty="0" err="1"/>
              <a:t>opleidingsdag</a:t>
            </a:r>
            <a:r>
              <a:rPr lang="nl-NL" sz="2325" dirty="0"/>
              <a:t>, invultijd 5 minuten</a:t>
            </a:r>
            <a:br>
              <a:rPr lang="nl-NL" sz="2325" dirty="0"/>
            </a:br>
            <a:endParaRPr lang="nl-NL" sz="2325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11" y="2178976"/>
            <a:ext cx="3771899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7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F12A-39D0-454A-B54B-623A3376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</a:t>
            </a:r>
            <a:r>
              <a:rPr lang="en-US" dirty="0" err="1"/>
              <a:t>immuunsuppressie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F337-BACC-48B0-B2B8-9C669E861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144588"/>
            <a:ext cx="7589120" cy="5113338"/>
          </a:xfrm>
        </p:spPr>
        <p:txBody>
          <a:bodyPr/>
          <a:lstStyle/>
          <a:p>
            <a:r>
              <a:rPr lang="en-US" b="1" u="sng" dirty="0"/>
              <a:t>1954-1962</a:t>
            </a:r>
            <a:r>
              <a:rPr lang="en-US" b="1" dirty="0"/>
              <a:t> </a:t>
            </a:r>
          </a:p>
          <a:p>
            <a:r>
              <a:rPr lang="en-US" dirty="0"/>
              <a:t>HLA-matching, </a:t>
            </a:r>
            <a:r>
              <a:rPr lang="en-US" dirty="0" err="1"/>
              <a:t>steroiden</a:t>
            </a:r>
            <a:r>
              <a:rPr lang="en-US" dirty="0"/>
              <a:t>, 6-MP, total body irradiation</a:t>
            </a:r>
          </a:p>
          <a:p>
            <a:r>
              <a:rPr lang="en-US" dirty="0"/>
              <a:t>&gt; 10 </a:t>
            </a:r>
            <a:r>
              <a:rPr lang="en-US" dirty="0" err="1"/>
              <a:t>uit</a:t>
            </a:r>
            <a:r>
              <a:rPr lang="en-US" dirty="0"/>
              <a:t> 11 </a:t>
            </a:r>
            <a:r>
              <a:rPr lang="en-US" dirty="0" err="1"/>
              <a:t>overleden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maand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1962-1980</a:t>
            </a:r>
            <a:endParaRPr lang="en-US" u="sng" dirty="0"/>
          </a:p>
          <a:p>
            <a:r>
              <a:rPr lang="en-US" dirty="0"/>
              <a:t>&gt; Azathioprine 2-12 mg/kg, </a:t>
            </a:r>
            <a:r>
              <a:rPr lang="en-US" dirty="0" err="1"/>
              <a:t>geen</a:t>
            </a:r>
            <a:r>
              <a:rPr lang="en-US" dirty="0"/>
              <a:t> TBI</a:t>
            </a:r>
          </a:p>
          <a:p>
            <a:r>
              <a:rPr lang="en-US" dirty="0"/>
              <a:t>&gt; 1 </a:t>
            </a:r>
            <a:r>
              <a:rPr lang="en-US" dirty="0" err="1"/>
              <a:t>uit</a:t>
            </a:r>
            <a:r>
              <a:rPr lang="en-US" dirty="0"/>
              <a:t> 13 </a:t>
            </a:r>
            <a:r>
              <a:rPr lang="en-US" dirty="0" err="1"/>
              <a:t>patienten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functionerend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u="sng" dirty="0"/>
          </a:p>
          <a:p>
            <a:r>
              <a:rPr lang="en-US" dirty="0"/>
              <a:t>&gt; </a:t>
            </a:r>
            <a:r>
              <a:rPr lang="en-US" dirty="0" err="1"/>
              <a:t>Kruisproef</a:t>
            </a:r>
            <a:r>
              <a:rPr lang="en-US" dirty="0"/>
              <a:t> </a:t>
            </a:r>
            <a:r>
              <a:rPr lang="en-US" dirty="0" err="1"/>
              <a:t>blijkt</a:t>
            </a:r>
            <a:r>
              <a:rPr lang="en-US" dirty="0"/>
              <a:t>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voorspeller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primary graft loss</a:t>
            </a:r>
            <a:endParaRPr lang="nl-NL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5D3A-F95D-41F6-9307-1D40A901F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49103" y="6553200"/>
            <a:ext cx="2508250" cy="304800"/>
          </a:xfrm>
        </p:spPr>
        <p:txBody>
          <a:bodyPr/>
          <a:lstStyle/>
          <a:p>
            <a:r>
              <a:rPr lang="nl-NL" dirty="0"/>
              <a:t>1963 &amp; 1969, NEJM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A2D2F-405E-4095-A842-5ADE24F64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3A2654-F1D8-4B54-AB55-CAA225FAB46B}"/>
              </a:ext>
            </a:extLst>
          </p:cNvPr>
          <p:cNvGrpSpPr/>
          <p:nvPr/>
        </p:nvGrpSpPr>
        <p:grpSpPr>
          <a:xfrm>
            <a:off x="736873" y="3877859"/>
            <a:ext cx="7670254" cy="949013"/>
            <a:chOff x="0" y="1620412"/>
            <a:chExt cx="8187540" cy="10130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CCAD4E-F040-470A-8BE5-A3E790CC2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0460" b="79174"/>
            <a:stretch/>
          </p:blipFill>
          <p:spPr>
            <a:xfrm>
              <a:off x="0" y="1620412"/>
              <a:ext cx="8187540" cy="7533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22CBD1-A890-45D3-A5CD-1FA364ADA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9523" r="10460" b="2445"/>
            <a:stretch/>
          </p:blipFill>
          <p:spPr>
            <a:xfrm>
              <a:off x="0" y="2342913"/>
              <a:ext cx="8187540" cy="290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81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9D93E-9F4F-4D60-85BA-27F64018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Ontwikkeling</a:t>
            </a:r>
            <a:r>
              <a:rPr lang="en-US" dirty="0"/>
              <a:t> van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medicatie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97099-6E83-44C4-AE2D-2949D9C7B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1983 Cyclosporine A</a:t>
            </a:r>
          </a:p>
          <a:p>
            <a:r>
              <a:rPr lang="en-US" b="0" i="0" dirty="0" err="1">
                <a:effectLst/>
                <a:latin typeface="Rubik"/>
              </a:rPr>
              <a:t>Rejectie</a:t>
            </a:r>
            <a:r>
              <a:rPr lang="en-US" b="0" i="0" dirty="0">
                <a:effectLst/>
                <a:latin typeface="Rubik"/>
              </a:rPr>
              <a:t> </a:t>
            </a:r>
            <a:r>
              <a:rPr lang="en-US" b="0" i="0" dirty="0" err="1">
                <a:effectLst/>
                <a:latin typeface="Rubik"/>
              </a:rPr>
              <a:t>risico</a:t>
            </a:r>
            <a:r>
              <a:rPr lang="en-US" b="0" i="0" dirty="0">
                <a:effectLst/>
                <a:latin typeface="Rubik"/>
              </a:rPr>
              <a:t> 50% </a:t>
            </a:r>
            <a:endParaRPr lang="en-US" dirty="0">
              <a:latin typeface="Rubik"/>
            </a:endParaRPr>
          </a:p>
          <a:p>
            <a:r>
              <a:rPr lang="en-US" dirty="0">
                <a:latin typeface="Rubik"/>
              </a:rPr>
              <a:t>1-yr graft survival &gt;</a:t>
            </a:r>
            <a:r>
              <a:rPr lang="en-US" b="0" i="0" dirty="0">
                <a:effectLst/>
                <a:latin typeface="Rubik"/>
              </a:rPr>
              <a:t>85% </a:t>
            </a:r>
            <a:endParaRPr lang="en-US" dirty="0"/>
          </a:p>
          <a:p>
            <a:endParaRPr lang="nl-NL" dirty="0"/>
          </a:p>
          <a:p>
            <a:endParaRPr lang="nl-NL" dirty="0"/>
          </a:p>
          <a:p>
            <a:r>
              <a:rPr lang="nl-NL" b="1" u="sng" dirty="0"/>
              <a:t>1995 </a:t>
            </a:r>
            <a:r>
              <a:rPr lang="nl-NL" b="1" u="sng" dirty="0" err="1"/>
              <a:t>Mycophenolate</a:t>
            </a:r>
            <a:r>
              <a:rPr lang="nl-NL" b="1" u="sng" dirty="0"/>
              <a:t> </a:t>
            </a:r>
            <a:r>
              <a:rPr lang="nl-NL" b="1" u="sng" dirty="0" err="1"/>
              <a:t>mofetil</a:t>
            </a:r>
            <a:endParaRPr lang="nl-NL" b="1" u="sng" dirty="0"/>
          </a:p>
          <a:p>
            <a:r>
              <a:rPr lang="nl-NL" dirty="0"/>
              <a:t>Reductie rejectie eerste 6 maanden</a:t>
            </a:r>
          </a:p>
          <a:p>
            <a:endParaRPr lang="nl-NL" u="sng" dirty="0"/>
          </a:p>
          <a:p>
            <a:endParaRPr lang="nl-NL" u="sng" dirty="0"/>
          </a:p>
          <a:p>
            <a:pPr marL="342900" indent="-342900">
              <a:buFontTx/>
              <a:buChar char="-"/>
            </a:pPr>
            <a:endParaRPr lang="nl-NL" u="sng" dirty="0"/>
          </a:p>
          <a:p>
            <a:r>
              <a:rPr lang="nl-NL" b="1" u="sng" dirty="0"/>
              <a:t>1997 Inductie met IL2R-blocker</a:t>
            </a:r>
          </a:p>
          <a:p>
            <a:r>
              <a:rPr lang="nl-NL" dirty="0"/>
              <a:t>Reductie vroege rejectie met </a:t>
            </a:r>
            <a:r>
              <a:rPr lang="nl-NL" dirty="0" err="1"/>
              <a:t>basiliximab</a:t>
            </a:r>
            <a:endParaRPr lang="nl-NL" dirty="0"/>
          </a:p>
          <a:p>
            <a:endParaRPr lang="nl-NL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87619-A797-4043-B7AD-0721839E4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0296" y="6543523"/>
            <a:ext cx="2628079" cy="304800"/>
          </a:xfrm>
        </p:spPr>
        <p:txBody>
          <a:bodyPr/>
          <a:lstStyle/>
          <a:p>
            <a:r>
              <a:rPr lang="nl-NL" dirty="0"/>
              <a:t>NEJM 1983, Lancet 1995, Lancet 1997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339F2-477C-4EE1-8520-D87614324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51811-CDCA-409F-823F-0F63A86D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0" y="468379"/>
            <a:ext cx="2679845" cy="2159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B469AD-EA11-4494-B723-FA5E8AB11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535" y="2871132"/>
            <a:ext cx="2465754" cy="1571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01241-B924-4521-84FB-5731BA9CB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83" y="4765109"/>
            <a:ext cx="1879336" cy="169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5093-6EA1-420A-8635-1C108FC2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van landmark trials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4AB3E-D964-4939-86E6-02AD1C10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3263" y="6563474"/>
            <a:ext cx="2508250" cy="304800"/>
          </a:xfrm>
        </p:spPr>
        <p:txBody>
          <a:bodyPr/>
          <a:lstStyle/>
          <a:p>
            <a:r>
              <a:rPr lang="nl-NL" dirty="0"/>
              <a:t>www.renalfellow.org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6AD4E-4670-4682-9493-0123AF693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68C764-ED08-45C9-95BF-E7164059E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9"/>
          <a:stretch/>
        </p:blipFill>
        <p:spPr bwMode="auto">
          <a:xfrm>
            <a:off x="241442" y="1780854"/>
            <a:ext cx="8661115" cy="391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AA7A497-68C5-4CB5-89AF-15FBC82437B8}"/>
              </a:ext>
            </a:extLst>
          </p:cNvPr>
          <p:cNvSpPr/>
          <p:nvPr/>
        </p:nvSpPr>
        <p:spPr bwMode="auto">
          <a:xfrm>
            <a:off x="3119284" y="3775585"/>
            <a:ext cx="1526457" cy="781665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9F5257-F8C9-4E73-956C-A715BA8C21B9}"/>
              </a:ext>
            </a:extLst>
          </p:cNvPr>
          <p:cNvSpPr/>
          <p:nvPr/>
        </p:nvSpPr>
        <p:spPr bwMode="auto">
          <a:xfrm>
            <a:off x="4864510" y="2467895"/>
            <a:ext cx="1526457" cy="781665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EEAB6C-DCB0-46DF-8BA1-65CB6E39E6C4}"/>
              </a:ext>
            </a:extLst>
          </p:cNvPr>
          <p:cNvSpPr/>
          <p:nvPr/>
        </p:nvSpPr>
        <p:spPr bwMode="auto">
          <a:xfrm>
            <a:off x="7037438" y="2539179"/>
            <a:ext cx="1526457" cy="781665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57F41B-FE16-415B-A3FF-F4CD518C8CAF}"/>
              </a:ext>
            </a:extLst>
          </p:cNvPr>
          <p:cNvSpPr/>
          <p:nvPr/>
        </p:nvSpPr>
        <p:spPr bwMode="auto">
          <a:xfrm>
            <a:off x="5415115" y="3792793"/>
            <a:ext cx="1526457" cy="781665"/>
          </a:xfrm>
          <a:prstGeom prst="ellipse">
            <a:avLst/>
          </a:prstGeom>
          <a:noFill/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BF4C-8000-4381-8DFC-38CE2A9E9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Rejectie</a:t>
            </a:r>
            <a:r>
              <a:rPr lang="en-US" dirty="0"/>
              <a:t> door T-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activatie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DA49C-69F7-4DD6-961D-81BC1B6A9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AAC21-1A6F-4948-A785-843204437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0" b="38819"/>
          <a:stretch/>
        </p:blipFill>
        <p:spPr>
          <a:xfrm>
            <a:off x="1651000" y="1406366"/>
            <a:ext cx="6349207" cy="485156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678E331-4BB4-4E3F-866C-E57C0C794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50000" y="6553200"/>
            <a:ext cx="2508250" cy="304800"/>
          </a:xfrm>
        </p:spPr>
        <p:txBody>
          <a:bodyPr/>
          <a:lstStyle/>
          <a:p>
            <a:r>
              <a:rPr lang="nl-NL" dirty="0"/>
              <a:t>NEJM 2004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5093-6EA1-420A-8635-1C108FC2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activatie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met </a:t>
            </a:r>
            <a:r>
              <a:rPr lang="en-US" dirty="0" err="1"/>
              <a:t>immuunsuppressie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4AB3E-D964-4939-86E6-02AD1C10C6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nl-NL" dirty="0"/>
              <a:t>NEJM 2004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6AD4E-4670-4682-9493-0123AF693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FFE0-F85B-4EEB-986D-62A33D483062}"/>
              </a:ext>
            </a:extLst>
          </p:cNvPr>
          <p:cNvSpPr txBox="1"/>
          <p:nvPr/>
        </p:nvSpPr>
        <p:spPr>
          <a:xfrm>
            <a:off x="1109133" y="5463481"/>
            <a:ext cx="6630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6"/>
                </a:solidFill>
                <a:latin typeface="+mj-lt"/>
              </a:rPr>
              <a:t>Signaal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 1 = HLA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en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 T-cell receptor</a:t>
            </a:r>
          </a:p>
          <a:p>
            <a:pPr algn="ctr"/>
            <a:r>
              <a:rPr lang="en-US" sz="2000" dirty="0" err="1">
                <a:solidFill>
                  <a:schemeClr val="accent6"/>
                </a:solidFill>
                <a:latin typeface="+mj-lt"/>
              </a:rPr>
              <a:t>Signaal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 2 =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Costimulatie</a:t>
            </a:r>
            <a:endParaRPr lang="en-US" sz="2000" dirty="0">
              <a:solidFill>
                <a:schemeClr val="accent6"/>
              </a:solidFill>
              <a:latin typeface="+mj-lt"/>
            </a:endParaRPr>
          </a:p>
          <a:p>
            <a:pPr algn="ctr"/>
            <a:r>
              <a:rPr lang="en-US" sz="2000" dirty="0" err="1">
                <a:solidFill>
                  <a:schemeClr val="accent6"/>
                </a:solidFill>
                <a:latin typeface="+mj-lt"/>
              </a:rPr>
              <a:t>Signaal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 3 = Cytokines</a:t>
            </a:r>
            <a:endParaRPr lang="nl-NL" sz="2000" dirty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FADD5-D60A-45E6-835A-7AECDAE75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15" b="515"/>
          <a:stretch/>
        </p:blipFill>
        <p:spPr>
          <a:xfrm>
            <a:off x="1035391" y="1553142"/>
            <a:ext cx="6799890" cy="3512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1FBCC-8DBF-4BC6-89DF-F95184150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34"/>
          <a:stretch/>
        </p:blipFill>
        <p:spPr>
          <a:xfrm>
            <a:off x="1035391" y="1079183"/>
            <a:ext cx="6799890" cy="43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D15E-80C2-4B0B-885A-3A37D676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werkt</a:t>
            </a:r>
            <a:r>
              <a:rPr lang="en-US" dirty="0"/>
              <a:t> </a:t>
            </a:r>
            <a:r>
              <a:rPr lang="en-US" dirty="0" err="1"/>
              <a:t>rejectie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6AC23-27A2-4C71-9BAC-25962790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16C65-619C-4888-983D-9785B05E5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err="1"/>
              <a:t>Cellulaire</a:t>
            </a:r>
            <a:r>
              <a:rPr lang="en-US" u="sng" dirty="0"/>
              <a:t> </a:t>
            </a:r>
            <a:r>
              <a:rPr lang="en-US" u="sng" dirty="0" err="1"/>
              <a:t>rejectie</a:t>
            </a:r>
            <a:r>
              <a:rPr lang="en-US" u="sng" dirty="0"/>
              <a:t> (TCMR)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Directe</a:t>
            </a:r>
            <a:r>
              <a:rPr lang="en-US" sz="1800" dirty="0"/>
              <a:t> </a:t>
            </a:r>
            <a:r>
              <a:rPr lang="en-US" sz="1800" dirty="0" err="1"/>
              <a:t>herkenning</a:t>
            </a: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 err="1"/>
              <a:t>Indirecte</a:t>
            </a:r>
            <a:r>
              <a:rPr lang="en-US" sz="1800" dirty="0"/>
              <a:t> </a:t>
            </a:r>
            <a:r>
              <a:rPr lang="en-US" sz="1800" dirty="0" err="1"/>
              <a:t>herkenning</a:t>
            </a:r>
            <a:endParaRPr lang="en-US" sz="1800" dirty="0"/>
          </a:p>
          <a:p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6C1E62-7EC0-43F6-B794-88C97FB64A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60032" y="1144588"/>
            <a:ext cx="4207768" cy="5113337"/>
          </a:xfrm>
        </p:spPr>
        <p:txBody>
          <a:bodyPr/>
          <a:lstStyle/>
          <a:p>
            <a:r>
              <a:rPr lang="en-US" u="sng" dirty="0" err="1"/>
              <a:t>Humorale</a:t>
            </a:r>
            <a:r>
              <a:rPr lang="en-US" u="sng" dirty="0"/>
              <a:t> </a:t>
            </a:r>
            <a:r>
              <a:rPr lang="en-US" u="sng" dirty="0" err="1"/>
              <a:t>rejectie</a:t>
            </a:r>
            <a:r>
              <a:rPr lang="en-US" u="sng" dirty="0"/>
              <a:t> (ABMR)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Hyperacute ABMR (</a:t>
            </a:r>
            <a:r>
              <a:rPr lang="en-US" sz="1800" dirty="0" err="1"/>
              <a:t>circulerende</a:t>
            </a:r>
            <a:r>
              <a:rPr lang="en-US" sz="1800" dirty="0"/>
              <a:t> DSA)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Acute ABMR (de novo DSA)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Chronische</a:t>
            </a:r>
            <a:r>
              <a:rPr lang="en-US" sz="1800" dirty="0"/>
              <a:t> ABMR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8FBFB-ED0C-42B6-B504-2EC5D92B0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08" t="23999" r="12639" b="9334"/>
          <a:stretch/>
        </p:blipFill>
        <p:spPr>
          <a:xfrm>
            <a:off x="0" y="2440858"/>
            <a:ext cx="4058429" cy="285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0EAAFC-A06C-4076-B7BE-B31477886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9" t="25333" r="4931" b="7111"/>
          <a:stretch/>
        </p:blipFill>
        <p:spPr>
          <a:xfrm>
            <a:off x="4570413" y="2821244"/>
            <a:ext cx="4455966" cy="2355850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9834F7A-94C4-46F5-A5A0-CC8E2B92FA0E}"/>
              </a:ext>
            </a:extLst>
          </p:cNvPr>
          <p:cNvSpPr txBox="1">
            <a:spLocks/>
          </p:cNvSpPr>
          <p:nvPr/>
        </p:nvSpPr>
        <p:spPr>
          <a:xfrm>
            <a:off x="7713726" y="6563474"/>
            <a:ext cx="1430274" cy="3048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pPr algn="r"/>
            <a:r>
              <a:rPr lang="nl-NL" sz="1200" dirty="0">
                <a:latin typeface="+mj-lt"/>
              </a:rPr>
              <a:t>MOOC</a:t>
            </a:r>
            <a:endParaRPr lang="en-GB" sz="1200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C41019-6AE9-49D5-BA09-AE45A32C869C}"/>
              </a:ext>
            </a:extLst>
          </p:cNvPr>
          <p:cNvSpPr/>
          <p:nvPr/>
        </p:nvSpPr>
        <p:spPr bwMode="auto">
          <a:xfrm>
            <a:off x="457201" y="5343754"/>
            <a:ext cx="3274141" cy="112840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Behandeling</a:t>
            </a:r>
            <a:r>
              <a:rPr kumimoji="0" lang="en-US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1.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Steroiden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2. T-</a:t>
            </a:r>
            <a:r>
              <a:rPr lang="en-US" sz="1800" dirty="0" err="1"/>
              <a:t>cel</a:t>
            </a:r>
            <a:r>
              <a:rPr lang="en-US" sz="1800" dirty="0"/>
              <a:t> </a:t>
            </a:r>
            <a:r>
              <a:rPr lang="en-US" sz="1800" dirty="0" err="1"/>
              <a:t>depletie</a:t>
            </a: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C4DD2B-B483-440C-A682-831C40F1F29F}"/>
              </a:ext>
            </a:extLst>
          </p:cNvPr>
          <p:cNvSpPr/>
          <p:nvPr/>
        </p:nvSpPr>
        <p:spPr bwMode="auto">
          <a:xfrm>
            <a:off x="5326845" y="5343754"/>
            <a:ext cx="3274141" cy="112840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Behandeling</a:t>
            </a:r>
            <a:r>
              <a:rPr kumimoji="0" lang="en-US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UMCU</a:t>
            </a:r>
          </a:p>
        </p:txBody>
      </p:sp>
    </p:spTree>
    <p:extLst>
      <p:ext uri="{BB962C8B-B14F-4D97-AF65-F5344CB8AC3E}">
        <p14:creationId xmlns:p14="http://schemas.microsoft.com/office/powerpoint/2010/main" val="33836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4" grpId="0" animBg="1"/>
      <p:bldP spid="10" grpId="0" animBg="1"/>
    </p:bldLst>
  </p:timing>
</p:sld>
</file>

<file path=ppt/theme/theme1.xml><?xml version="1.0" encoding="utf-8"?>
<a:theme xmlns:a="http://schemas.openxmlformats.org/drawingml/2006/main" name="62-457 Presentatie-LUMC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375726BA2F244AB4458CA1D7599EC1" ma:contentTypeVersion="6" ma:contentTypeDescription="Een nieuw document maken." ma:contentTypeScope="" ma:versionID="79f837cafb0c38f6ea62a33c9c40855c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9ba8469ad252d89c559c8a43ee14d2a3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2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8" nillable="true" ma:displayName="E-mailafzender" ma:hidden="true" ma:internalName="EmailSender">
      <xsd:simpleType>
        <xsd:restriction base="dms:Note">
          <xsd:maxLength value="255"/>
        </xsd:restriction>
      </xsd:simpleType>
    </xsd:element>
    <xsd:element name="EmailTo" ma:index="9" nillable="true" ma:displayName="E-mail aan" ma:hidden="true" ma:internalName="EmailTo">
      <xsd:simpleType>
        <xsd:restriction base="dms:Note">
          <xsd:maxLength value="255"/>
        </xsd:restriction>
      </xsd:simpleType>
    </xsd:element>
    <xsd:element name="EmailCc" ma:index="10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1" nillable="true" ma:displayName="E-mail van" ma:hidden="true" ma:internalName="EmailFrom">
      <xsd:simpleType>
        <xsd:restriction base="dms:Text"/>
      </xsd:simpleType>
    </xsd:element>
    <xsd:element name="EmailSubject" ma:index="12" nillable="true" ma:displayName="E-mailonderwerp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3" nillable="true" ma:displayName="Kopteksten voor e-mail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8613F06-D0EB-4BEE-A5D4-D3B7B021B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41F710-E85E-4A0C-A334-9F3DCB9067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BBFAE5-1B1A-432D-9F4C-16707800DE95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LUMC Basispresentatie_NL</Template>
  <TotalTime>1073</TotalTime>
  <Words>639</Words>
  <Application>Microsoft Office PowerPoint</Application>
  <PresentationFormat>On-screen Show (4:3)</PresentationFormat>
  <Paragraphs>173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Lato-Regular</vt:lpstr>
      <vt:lpstr>Rubik</vt:lpstr>
      <vt:lpstr>Times</vt:lpstr>
      <vt:lpstr>62-457 Presentatie-LUMC</vt:lpstr>
      <vt:lpstr>Rejectie &amp; immuunsuppressie   een historische context</vt:lpstr>
      <vt:lpstr>1954: first kidney transplant in monozygotic twins</vt:lpstr>
      <vt:lpstr>Historical milestones in transplantation</vt:lpstr>
      <vt:lpstr>Milestones immuunsuppressie</vt:lpstr>
      <vt:lpstr>Ontwikkeling van nieuwe medicatie</vt:lpstr>
      <vt:lpstr>Timeline van landmark trials</vt:lpstr>
      <vt:lpstr>Rejectie door T-cel activatie</vt:lpstr>
      <vt:lpstr>T-cel activatie voorkomen met immuunsuppressie</vt:lpstr>
      <vt:lpstr>Hoe werkt rejectie?</vt:lpstr>
      <vt:lpstr>‘Biopt bewezen rejectie’; de Banff criteria</vt:lpstr>
      <vt:lpstr>Cellulaire rejectie</vt:lpstr>
      <vt:lpstr>Pathologie: cellulair/humoraal/gemengd</vt:lpstr>
      <vt:lpstr>Graft survival na acute rejectie</vt:lpstr>
      <vt:lpstr>Op naar de toekomst?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Ciclosporine</vt:lpstr>
      <vt:lpstr>Cellulaire rejectie; pathofysiologie</vt:lpstr>
      <vt:lpstr>Humorale rejectie</vt:lpstr>
      <vt:lpstr>PowerPoint Presentation</vt:lpstr>
      <vt:lpstr>PowerPoint Presentation</vt:lpstr>
      <vt:lpstr>PowerPoint Presentation</vt:lpstr>
      <vt:lpstr>TRANSplant eFficacy and safety Outcomes with an eveRolimus‐based regiMen </vt:lpstr>
      <vt:lpstr>PowerPoint Presentation</vt:lpstr>
      <vt:lpstr>PowerPoint Presentation</vt:lpstr>
      <vt:lpstr>Resultaten </vt:lpstr>
      <vt:lpstr>Resultaten  </vt:lpstr>
      <vt:lpstr>Conclusies TRANSFORM </vt:lpstr>
      <vt:lpstr>PowerPoint Presentation</vt:lpstr>
      <vt:lpstr> Enquête NIO-dag Fysiek  QR tonen aan het eind opleidingsdag, invultijd 5 minuten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Spijker, H.S. (NIER)</dc:creator>
  <cp:lastModifiedBy>Spijker, H.S. (NIER)</cp:lastModifiedBy>
  <cp:revision>50</cp:revision>
  <dcterms:created xsi:type="dcterms:W3CDTF">2022-05-12T07:50:50Z</dcterms:created>
  <dcterms:modified xsi:type="dcterms:W3CDTF">2022-06-01T13:59:16Z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0x010100F3375726BA2F244AB4458CA1D7599EC1</vt:lpwstr>
  </property>
</Properties>
</file>