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72" r:id="rId3"/>
    <p:sldId id="258" r:id="rId4"/>
    <p:sldId id="259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7" r:id="rId24"/>
    <p:sldId id="31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dule Boland" initials="GB" lastIdx="15" clrIdx="0">
    <p:extLst>
      <p:ext uri="{19B8F6BF-5375-455C-9EA6-DF929625EA0E}">
        <p15:presenceInfo xmlns:p15="http://schemas.microsoft.com/office/powerpoint/2012/main" userId="S-1-5-21-4088402356-2896524757-4053301902-1185" providerId="AD"/>
      </p:ext>
    </p:extLst>
  </p:cmAuthor>
  <p:cmAuthor id="2" name="Jorien van Treeck" initials="JvT" lastIdx="8" clrIdx="1">
    <p:extLst>
      <p:ext uri="{19B8F6BF-5375-455C-9EA6-DF929625EA0E}">
        <p15:presenceInfo xmlns:p15="http://schemas.microsoft.com/office/powerpoint/2012/main" userId="Jorien van Treeck" providerId="None"/>
      </p:ext>
    </p:extLst>
  </p:cmAuthor>
  <p:cmAuthor id="3" name="Karen Prantl NVN" initials="KPN" lastIdx="34" clrIdx="2">
    <p:extLst>
      <p:ext uri="{19B8F6BF-5375-455C-9EA6-DF929625EA0E}">
        <p15:presenceInfo xmlns:p15="http://schemas.microsoft.com/office/powerpoint/2012/main" userId="S::prantl@nvn.nl::2e128721-2816-4168-ad10-a6b73bad51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1" autoAdjust="0"/>
    <p:restoredTop sz="92506" autoAdjust="0"/>
  </p:normalViewPr>
  <p:slideViewPr>
    <p:cSldViewPr snapToGrid="0">
      <p:cViewPr varScale="1">
        <p:scale>
          <a:sx n="81" d="100"/>
          <a:sy n="81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-5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3A9E8-5D93-4191-8E71-6000DBA2402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2D76-D9E7-43DF-9CCB-F5FF2E6093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69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10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744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74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83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70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992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Vertel over bijwerkingen medicijnen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886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790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320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533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Duur</a:t>
            </a:r>
            <a:r>
              <a:rPr lang="nl-NL" baseline="0" dirty="0"/>
              <a:t> behandeling is afhankelijk van hoe goed buikvlies en nieren nog werken.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Uitleg dat als iemand oud is en meer ziektes heeft, dat het kan zijn dat iemand niet langer leeft met buikspoeling of dialyse dan met conservatieve behandeling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58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65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887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dia is niet voor de patiënt.</a:t>
            </a:r>
          </a:p>
          <a:p>
            <a:r>
              <a:rPr lang="nl-NL" dirty="0"/>
              <a:t>Een gebruikershandleiding</a:t>
            </a:r>
            <a:r>
              <a:rPr lang="nl-NL" baseline="0" dirty="0"/>
              <a:t> voor de keuzekaart-in-beeld vindt u op: </a:t>
            </a:r>
            <a:r>
              <a:rPr lang="nl-NL" baseline="0" dirty="0" smtClean="0"/>
              <a:t>https://demedischspecialist.nl/sites/default/files/2022-07/handleiding_keuzekaart_in_beeld.pdf</a:t>
            </a:r>
          </a:p>
          <a:p>
            <a:endParaRPr lang="nl-NL" baseline="0" dirty="0"/>
          </a:p>
          <a:p>
            <a:r>
              <a:rPr lang="nl-NL" baseline="0" dirty="0"/>
              <a:t>De keuzekaarten en keuzekaarten-in-beeld vindt u op www.thuisarts.nl/keuzekaarten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56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97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58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271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97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713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86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Duur</a:t>
            </a:r>
            <a:r>
              <a:rPr lang="nl-NL" baseline="0" dirty="0"/>
              <a:t> behandeling is afhankelijk van hoe goed buikvlies en nieren nog werken. 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28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5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94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12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3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5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9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7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11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46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03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2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78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r="50448"/>
          <a:stretch/>
        </p:blipFill>
        <p:spPr>
          <a:xfrm>
            <a:off x="887298" y="1758141"/>
            <a:ext cx="6138105" cy="7615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16" y="2601256"/>
            <a:ext cx="10177940" cy="6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0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6231627" y="1839190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Thuis of in het ziekenhuis.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U kunt de hemodialyse zelf doen.</a:t>
            </a:r>
          </a:p>
          <a:p>
            <a:endParaRPr lang="nl-NL" dirty="0"/>
          </a:p>
          <a:p>
            <a:r>
              <a:rPr lang="nl-NL" dirty="0"/>
              <a:t>In het ziekenhuis helpt de verpleegkundige.</a:t>
            </a:r>
          </a:p>
          <a:p>
            <a:endParaRPr lang="nl-NL" dirty="0"/>
          </a:p>
          <a:p>
            <a:r>
              <a:rPr lang="nl-NL" dirty="0"/>
              <a:t>Thuis kan thuiszorg of familie helpen.</a:t>
            </a:r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69" y="385289"/>
            <a:ext cx="6427097" cy="8904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83" y="81620"/>
            <a:ext cx="791350" cy="81687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8" y="1839190"/>
            <a:ext cx="5660818" cy="4152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0991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6056845" y="2009444"/>
            <a:ext cx="5181600" cy="3923623"/>
          </a:xfrm>
        </p:spPr>
        <p:txBody>
          <a:bodyPr>
            <a:normAutofit fontScale="40000" lnSpcReduction="20000"/>
          </a:bodyPr>
          <a:lstStyle/>
          <a:p>
            <a:r>
              <a:rPr lang="nl-NL" sz="7400" dirty="0"/>
              <a:t>Kan vele jaren.</a:t>
            </a:r>
          </a:p>
          <a:p>
            <a:endParaRPr lang="nl-NL" sz="7400" dirty="0"/>
          </a:p>
          <a:p>
            <a:r>
              <a:rPr lang="nl-NL" sz="7400" dirty="0"/>
              <a:t>Hangt af van uw situatie.</a:t>
            </a:r>
          </a:p>
          <a:p>
            <a:endParaRPr lang="nl-NL" sz="7400" dirty="0"/>
          </a:p>
          <a:p>
            <a:r>
              <a:rPr lang="nl-NL" sz="7400" dirty="0"/>
              <a:t>Wisselen van behandeling kan meestal. </a:t>
            </a:r>
          </a:p>
          <a:p>
            <a:pPr marL="0" indent="0">
              <a:buNone/>
            </a:pPr>
            <a:endParaRPr lang="nl-NL" sz="11200" dirty="0"/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69" y="270567"/>
            <a:ext cx="6250967" cy="11457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33" y="1812937"/>
            <a:ext cx="4379282" cy="465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83" y="81620"/>
            <a:ext cx="791350" cy="8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7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555292" y="1889683"/>
            <a:ext cx="6077383" cy="409149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nl-NL" sz="8000" dirty="0"/>
              <a:t>Na de dialyse kunt u niet lekker en moe zijn.</a:t>
            </a:r>
          </a:p>
          <a:p>
            <a:pPr>
              <a:lnSpc>
                <a:spcPct val="120000"/>
              </a:lnSpc>
            </a:pPr>
            <a:r>
              <a:rPr lang="nl-NL" sz="8000" dirty="0" smtClean="0"/>
              <a:t>U </a:t>
            </a:r>
            <a:r>
              <a:rPr lang="nl-NL" sz="8000" dirty="0"/>
              <a:t>kunt blijven werken. </a:t>
            </a:r>
            <a:br>
              <a:rPr lang="nl-NL" sz="8000" dirty="0"/>
            </a:br>
            <a:r>
              <a:rPr lang="nl-NL" sz="8000" dirty="0"/>
              <a:t>Soms minder uren of andere tijden.</a:t>
            </a:r>
          </a:p>
          <a:p>
            <a:pPr>
              <a:lnSpc>
                <a:spcPct val="120000"/>
              </a:lnSpc>
            </a:pPr>
            <a:r>
              <a:rPr lang="nl-NL" sz="8000" dirty="0" smtClean="0"/>
              <a:t>U </a:t>
            </a:r>
            <a:r>
              <a:rPr lang="nl-NL" sz="8000" dirty="0"/>
              <a:t>volgt een dieet.</a:t>
            </a:r>
          </a:p>
          <a:p>
            <a:pPr>
              <a:lnSpc>
                <a:spcPct val="120000"/>
              </a:lnSpc>
            </a:pPr>
            <a:r>
              <a:rPr lang="nl-NL" sz="8000" dirty="0" smtClean="0"/>
              <a:t>U </a:t>
            </a:r>
            <a:r>
              <a:rPr lang="nl-NL" sz="8000" dirty="0"/>
              <a:t>moet niet te veel drinken.</a:t>
            </a:r>
          </a:p>
          <a:p>
            <a:pPr>
              <a:lnSpc>
                <a:spcPct val="120000"/>
              </a:lnSpc>
            </a:pPr>
            <a:r>
              <a:rPr lang="nl-NL" sz="8000" dirty="0" smtClean="0"/>
              <a:t>U </a:t>
            </a:r>
            <a:r>
              <a:rPr lang="nl-NL" sz="8000" dirty="0"/>
              <a:t>moet naar het ziekenhuis voor controle. </a:t>
            </a:r>
          </a:p>
          <a:p>
            <a:pPr>
              <a:lnSpc>
                <a:spcPct val="120000"/>
              </a:lnSpc>
            </a:pPr>
            <a:r>
              <a:rPr lang="nl-NL" sz="8000" dirty="0" smtClean="0"/>
              <a:t>Soms </a:t>
            </a:r>
            <a:r>
              <a:rPr lang="nl-NL" sz="8000" dirty="0"/>
              <a:t>moet u extra naar het ziekenhuis als de shunt niet goed werkt.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94" y="1824365"/>
            <a:ext cx="3206468" cy="465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83" y="81620"/>
            <a:ext cx="791350" cy="81687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651" y="312853"/>
            <a:ext cx="53911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Operatie: u krijgt een donornier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U </a:t>
            </a:r>
            <a:r>
              <a:rPr lang="nl-NL" dirty="0"/>
              <a:t>slikt de rest van uw leven medicijnen.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Een nier van </a:t>
            </a:r>
            <a:r>
              <a:rPr lang="nl-NL" b="1" dirty="0"/>
              <a:t>een donor die leeft</a:t>
            </a:r>
          </a:p>
          <a:p>
            <a:r>
              <a:rPr lang="nl-NL" dirty="0"/>
              <a:t>Bekende donor uit eigen omgeving.</a:t>
            </a:r>
          </a:p>
          <a:p>
            <a:r>
              <a:rPr lang="nl-NL" dirty="0"/>
              <a:t>Onbekende donor</a:t>
            </a:r>
            <a:r>
              <a:rPr lang="nl-NL" dirty="0" smtClean="0"/>
              <a:t>.</a:t>
            </a:r>
          </a:p>
          <a:p>
            <a:r>
              <a:rPr lang="nl-NL" dirty="0"/>
              <a:t>De kans op problemen na het geven van een nier is klein.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Een nier van </a:t>
            </a:r>
            <a:r>
              <a:rPr lang="nl-NL" b="1" dirty="0"/>
              <a:t>een overleden donor</a:t>
            </a:r>
          </a:p>
          <a:p>
            <a:r>
              <a:rPr lang="nl-NL" dirty="0"/>
              <a:t>U weet niet van wie de nier is.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507" y="331540"/>
            <a:ext cx="3004709" cy="10847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901" y="1825624"/>
            <a:ext cx="4140894" cy="465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9605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897880" cy="468649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600" b="1" dirty="0"/>
              <a:t>Donor die overleden is</a:t>
            </a:r>
          </a:p>
          <a:p>
            <a:pPr>
              <a:lnSpc>
                <a:spcPct val="120000"/>
              </a:lnSpc>
            </a:pPr>
            <a:r>
              <a:rPr lang="nl-NL" sz="3600" dirty="0"/>
              <a:t>Wachtlijst.</a:t>
            </a:r>
          </a:p>
          <a:p>
            <a:pPr>
              <a:lnSpc>
                <a:spcPct val="120000"/>
              </a:lnSpc>
            </a:pPr>
            <a:r>
              <a:rPr lang="nl-NL" sz="3600" dirty="0"/>
              <a:t>Wachttijd is gemiddeld 3 tot 4 jaar.</a:t>
            </a:r>
          </a:p>
          <a:p>
            <a:pPr>
              <a:lnSpc>
                <a:spcPct val="120000"/>
              </a:lnSpc>
            </a:pPr>
            <a:endParaRPr lang="nl-NL" sz="3600" dirty="0"/>
          </a:p>
          <a:p>
            <a:pPr marL="0" indent="0">
              <a:lnSpc>
                <a:spcPct val="120000"/>
              </a:lnSpc>
              <a:buNone/>
            </a:pPr>
            <a:r>
              <a:rPr lang="nl-NL" sz="3600" b="1" dirty="0"/>
              <a:t>Donor die nog leeft</a:t>
            </a:r>
          </a:p>
          <a:p>
            <a:pPr>
              <a:lnSpc>
                <a:spcPct val="120000"/>
              </a:lnSpc>
            </a:pPr>
            <a:r>
              <a:rPr lang="nl-NL" sz="3600" dirty="0"/>
              <a:t>Wachttijd is kort.</a:t>
            </a:r>
          </a:p>
          <a:p>
            <a:pPr>
              <a:lnSpc>
                <a:spcPct val="120000"/>
              </a:lnSpc>
            </a:pPr>
            <a:r>
              <a:rPr lang="nl-NL" sz="3600" dirty="0"/>
              <a:t>Onderzoek of de nier en de donor gezond zijn.</a:t>
            </a:r>
          </a:p>
          <a:p>
            <a:pPr>
              <a:lnSpc>
                <a:spcPct val="120000"/>
              </a:lnSpc>
            </a:pPr>
            <a:r>
              <a:rPr lang="nl-NL" sz="3600" dirty="0"/>
              <a:t>Dat onderzoek duurt een paar maanden.</a:t>
            </a:r>
          </a:p>
          <a:p>
            <a:endParaRPr lang="nl-NL" sz="3600" dirty="0"/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281" y="538820"/>
            <a:ext cx="4124325" cy="6191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8" y="138223"/>
            <a:ext cx="786809" cy="7484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03" y="1874624"/>
            <a:ext cx="4991100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9279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784366" y="2024856"/>
            <a:ext cx="5985876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nl-NL" dirty="0"/>
              <a:t>Operatie in het </a:t>
            </a:r>
            <a:r>
              <a:rPr lang="nl-NL" dirty="0" err="1"/>
              <a:t>transplantatie-centrum</a:t>
            </a:r>
            <a:r>
              <a:rPr lang="nl-NL" dirty="0"/>
              <a:t>.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U blijft tot uw nieuwe nier werkt.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Daarna herstelt u thuis.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Eerste jaar vaak controle. </a:t>
            </a:r>
            <a:br>
              <a:rPr lang="nl-NL" dirty="0"/>
            </a:br>
            <a:r>
              <a:rPr lang="nl-NL" dirty="0"/>
              <a:t>Daarna vaak minder controles en bij uw eigen ziekenhuis.</a:t>
            </a:r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69" y="385289"/>
            <a:ext cx="6427097" cy="8904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8" y="138223"/>
            <a:ext cx="786809" cy="7484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32" y="2024856"/>
            <a:ext cx="4276725" cy="3724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2366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073552" y="2040759"/>
            <a:ext cx="5181600" cy="2952660"/>
          </a:xfrm>
        </p:spPr>
        <p:txBody>
          <a:bodyPr>
            <a:normAutofit/>
          </a:bodyPr>
          <a:lstStyle/>
          <a:p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69" y="270567"/>
            <a:ext cx="6250967" cy="11457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60" y="1762834"/>
            <a:ext cx="4379282" cy="465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8" y="138223"/>
            <a:ext cx="786809" cy="748428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259572" y="2264206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/>
              <a:t>Donor die overleden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Nier werkt 10 tot 15 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b="1" dirty="0"/>
              <a:t>Donor die nog leeft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Nier werkt 15 tot 20 jaar</a:t>
            </a:r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2824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471643" y="1752990"/>
            <a:ext cx="6170918" cy="502488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nl-NL" sz="9600" dirty="0"/>
              <a:t>U kunt vaak weer leven zoals vroeger. </a:t>
            </a:r>
          </a:p>
          <a:p>
            <a:pPr>
              <a:lnSpc>
                <a:spcPct val="120000"/>
              </a:lnSpc>
            </a:pPr>
            <a:endParaRPr lang="nl-NL" sz="9600" dirty="0"/>
          </a:p>
          <a:p>
            <a:pPr>
              <a:lnSpc>
                <a:spcPct val="120000"/>
              </a:lnSpc>
            </a:pPr>
            <a:r>
              <a:rPr lang="nl-NL" sz="9600" dirty="0"/>
              <a:t>Eet gezond </a:t>
            </a:r>
          </a:p>
          <a:p>
            <a:pPr>
              <a:lnSpc>
                <a:spcPct val="120000"/>
              </a:lnSpc>
            </a:pPr>
            <a:endParaRPr lang="nl-NL" sz="9600" dirty="0"/>
          </a:p>
          <a:p>
            <a:pPr>
              <a:lnSpc>
                <a:spcPct val="120000"/>
              </a:lnSpc>
            </a:pPr>
            <a:r>
              <a:rPr lang="nl-NL" sz="9600" dirty="0"/>
              <a:t>U slikt de rest van uw leven medicijnen.</a:t>
            </a:r>
          </a:p>
          <a:p>
            <a:pPr>
              <a:lnSpc>
                <a:spcPct val="120000"/>
              </a:lnSpc>
            </a:pPr>
            <a:endParaRPr lang="nl-NL" sz="9600" dirty="0"/>
          </a:p>
          <a:p>
            <a:pPr>
              <a:lnSpc>
                <a:spcPct val="120000"/>
              </a:lnSpc>
            </a:pPr>
            <a:r>
              <a:rPr lang="nl-NL" sz="9600" dirty="0"/>
              <a:t>Controle in het ziekenhuis.</a:t>
            </a:r>
          </a:p>
          <a:p>
            <a:pPr marL="0" indent="0">
              <a:lnSpc>
                <a:spcPct val="120000"/>
              </a:lnSpc>
              <a:buNone/>
            </a:pPr>
            <a:endParaRPr lang="nl-NL" sz="9600" dirty="0"/>
          </a:p>
          <a:p>
            <a:pPr>
              <a:lnSpc>
                <a:spcPct val="120000"/>
              </a:lnSpc>
            </a:pPr>
            <a:r>
              <a:rPr lang="nl-NL" sz="9600" dirty="0"/>
              <a:t>Medicijnen hebben bijwerkingen.</a:t>
            </a:r>
            <a:br>
              <a:rPr lang="nl-NL" sz="9600" dirty="0"/>
            </a:br>
            <a:r>
              <a:rPr lang="nl-NL" sz="9600" dirty="0"/>
              <a:t>Hoger risico op ontstekingen en kanker.</a:t>
            </a:r>
          </a:p>
          <a:p>
            <a:endParaRPr lang="nl-NL" sz="11200" dirty="0"/>
          </a:p>
          <a:p>
            <a:endParaRPr lang="nl-NL" sz="11200" dirty="0"/>
          </a:p>
          <a:p>
            <a:endParaRPr lang="nl-NL" sz="9600" dirty="0"/>
          </a:p>
          <a:p>
            <a:endParaRPr lang="nl-NL" sz="96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282" y="414670"/>
            <a:ext cx="4905100" cy="86490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8" y="138223"/>
            <a:ext cx="786809" cy="7484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53" y="1752990"/>
            <a:ext cx="4835374" cy="465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961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193912" y="1889581"/>
            <a:ext cx="5181600" cy="45433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nl-NL" sz="3800" dirty="0"/>
              <a:t>U wilt </a:t>
            </a:r>
            <a:r>
              <a:rPr lang="nl-NL" sz="3800" dirty="0">
                <a:solidFill>
                  <a:srgbClr val="FF0000"/>
                </a:solidFill>
              </a:rPr>
              <a:t>geen </a:t>
            </a:r>
            <a:r>
              <a:rPr lang="nl-NL" sz="3800" dirty="0"/>
              <a:t>buikspoeling, hemodialyse of donornier.</a:t>
            </a:r>
          </a:p>
          <a:p>
            <a:pPr>
              <a:lnSpc>
                <a:spcPct val="120000"/>
              </a:lnSpc>
            </a:pPr>
            <a:endParaRPr lang="nl-NL" sz="3800" dirty="0"/>
          </a:p>
          <a:p>
            <a:pPr>
              <a:lnSpc>
                <a:spcPct val="120000"/>
              </a:lnSpc>
            </a:pPr>
            <a:r>
              <a:rPr lang="nl-NL" sz="3800" dirty="0"/>
              <a:t>Overleg met uw arts over medicijnen en dieet.</a:t>
            </a:r>
          </a:p>
          <a:p>
            <a:pPr marL="0" indent="0">
              <a:lnSpc>
                <a:spcPct val="120000"/>
              </a:lnSpc>
              <a:buNone/>
            </a:pPr>
            <a:endParaRPr lang="nl-NL" sz="3800" dirty="0"/>
          </a:p>
          <a:p>
            <a:pPr>
              <a:lnSpc>
                <a:spcPct val="120000"/>
              </a:lnSpc>
            </a:pPr>
            <a:r>
              <a:rPr lang="nl-NL" sz="3800" dirty="0"/>
              <a:t>Uw gezondheid gaat vaak langzaam achteruit.</a:t>
            </a:r>
          </a:p>
          <a:p>
            <a:pPr marL="0" indent="0">
              <a:lnSpc>
                <a:spcPct val="120000"/>
              </a:lnSpc>
              <a:buNone/>
            </a:pPr>
            <a:endParaRPr lang="nl-NL" sz="3800" dirty="0"/>
          </a:p>
          <a:p>
            <a:pPr>
              <a:lnSpc>
                <a:spcPct val="120000"/>
              </a:lnSpc>
            </a:pPr>
            <a:r>
              <a:rPr lang="nl-NL" sz="3800" dirty="0"/>
              <a:t>Overleg met uw arts over pijn en andere klachten.</a:t>
            </a:r>
          </a:p>
          <a:p>
            <a:pPr>
              <a:lnSpc>
                <a:spcPct val="120000"/>
              </a:lnSpc>
            </a:pPr>
            <a:endParaRPr lang="nl-NL" sz="3800" dirty="0"/>
          </a:p>
          <a:p>
            <a:pPr>
              <a:lnSpc>
                <a:spcPct val="120000"/>
              </a:lnSpc>
            </a:pPr>
            <a:r>
              <a:rPr lang="nl-NL" sz="3800" dirty="0"/>
              <a:t>Het doel is dat u zich zo lang mogelijk prettig voelt.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610" y="123813"/>
            <a:ext cx="5667375" cy="10191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889581"/>
            <a:ext cx="4788833" cy="38728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4477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224255" y="1874624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/>
              <a:t>Meer zorg nodig als uw gezondheid minder wordt.</a:t>
            </a:r>
            <a:endParaRPr lang="nl-NL" b="1" dirty="0"/>
          </a:p>
          <a:p>
            <a:pPr>
              <a:lnSpc>
                <a:spcPct val="100000"/>
              </a:lnSpc>
            </a:pPr>
            <a:endParaRPr lang="nl-NL" b="1" dirty="0"/>
          </a:p>
          <a:p>
            <a:pPr>
              <a:lnSpc>
                <a:spcPct val="100000"/>
              </a:lnSpc>
            </a:pPr>
            <a:r>
              <a:rPr lang="nl-NL" dirty="0"/>
              <a:t>U praat samen met uw arts en verpleegkundige over welke zorg nodig is.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281" y="538820"/>
            <a:ext cx="4124325" cy="619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95" y="124482"/>
            <a:ext cx="895350" cy="8286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419" y="1874624"/>
            <a:ext cx="4055393" cy="3962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728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Er zijn 4 mogelijkheden</a:t>
            </a:r>
            <a:br>
              <a:rPr lang="nl-NL" dirty="0"/>
            </a:b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4692"/>
            <a:ext cx="2521226" cy="2012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26" y="1834692"/>
            <a:ext cx="2509996" cy="2012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85" y="1835828"/>
            <a:ext cx="2397218" cy="2012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366" y="1835828"/>
            <a:ext cx="2249372" cy="20113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3939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784365" y="2024856"/>
            <a:ext cx="592208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/>
              <a:t>Controle in ziekenhuis </a:t>
            </a:r>
            <a:r>
              <a:rPr lang="nl-NL" b="1" dirty="0"/>
              <a:t>of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bij huisarts.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U neemt beslissingen samen met de arts en andere zorgmedewerkers.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Familie en vrienden kunnen ook meedenken.</a:t>
            </a: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69" y="385289"/>
            <a:ext cx="6427097" cy="89044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95" y="124482"/>
            <a:ext cx="895350" cy="8286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12" y="2188645"/>
            <a:ext cx="5229225" cy="3629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7206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608236" y="2098862"/>
            <a:ext cx="5853662" cy="32866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nl-NL" sz="11200" dirty="0"/>
              <a:t>Kan jaren duren, maar ook korter.</a:t>
            </a:r>
          </a:p>
          <a:p>
            <a:pPr>
              <a:lnSpc>
                <a:spcPct val="120000"/>
              </a:lnSpc>
            </a:pPr>
            <a:endParaRPr lang="nl-NL" sz="11200" dirty="0"/>
          </a:p>
          <a:p>
            <a:pPr>
              <a:lnSpc>
                <a:spcPct val="120000"/>
              </a:lnSpc>
            </a:pPr>
            <a:r>
              <a:rPr lang="nl-NL" sz="11200" dirty="0"/>
              <a:t>Hangt af van uw situatie. Bijvoorbeeld uw leeftijd.</a:t>
            </a:r>
            <a:br>
              <a:rPr lang="nl-NL" sz="11200" dirty="0"/>
            </a:br>
            <a:r>
              <a:rPr lang="nl-NL" sz="11200" dirty="0"/>
              <a:t>Of welke andere ziektes u heeft.</a:t>
            </a:r>
          </a:p>
          <a:p>
            <a:endParaRPr lang="nl-NL" sz="11200" dirty="0"/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69" y="270567"/>
            <a:ext cx="6250967" cy="114570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95" y="124482"/>
            <a:ext cx="895350" cy="8286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77" y="2098862"/>
            <a:ext cx="4752975" cy="3705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58448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579956" y="1891472"/>
            <a:ext cx="5853662" cy="474499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nl-NL" sz="11200" dirty="0"/>
              <a:t>In het begin is uw leven niet veel anders.</a:t>
            </a:r>
          </a:p>
          <a:p>
            <a:pPr>
              <a:lnSpc>
                <a:spcPct val="120000"/>
              </a:lnSpc>
            </a:pPr>
            <a:endParaRPr lang="nl-NL" sz="11200" dirty="0"/>
          </a:p>
          <a:p>
            <a:pPr>
              <a:lnSpc>
                <a:spcPct val="120000"/>
              </a:lnSpc>
            </a:pPr>
            <a:r>
              <a:rPr lang="nl-NL" sz="11200" dirty="0"/>
              <a:t>Langzaam meer klachten.</a:t>
            </a:r>
          </a:p>
          <a:p>
            <a:pPr>
              <a:lnSpc>
                <a:spcPct val="120000"/>
              </a:lnSpc>
            </a:pPr>
            <a:endParaRPr lang="nl-NL" sz="11200" dirty="0"/>
          </a:p>
          <a:p>
            <a:pPr>
              <a:lnSpc>
                <a:spcPct val="120000"/>
              </a:lnSpc>
            </a:pPr>
            <a:r>
              <a:rPr lang="nl-NL" sz="11200" dirty="0"/>
              <a:t>Bespreek klachten met de arts.</a:t>
            </a:r>
          </a:p>
          <a:p>
            <a:pPr>
              <a:lnSpc>
                <a:spcPct val="120000"/>
              </a:lnSpc>
            </a:pPr>
            <a:endParaRPr lang="nl-NL" sz="11200" dirty="0"/>
          </a:p>
          <a:p>
            <a:pPr>
              <a:lnSpc>
                <a:spcPct val="120000"/>
              </a:lnSpc>
            </a:pPr>
            <a:r>
              <a:rPr lang="nl-NL" sz="11200" dirty="0"/>
              <a:t>Minder vaak naar het ziekenhuis dan met andere behandelingen.</a:t>
            </a:r>
          </a:p>
          <a:p>
            <a:pPr>
              <a:lnSpc>
                <a:spcPct val="120000"/>
              </a:lnSpc>
            </a:pPr>
            <a:endParaRPr lang="nl-NL" sz="11200" dirty="0"/>
          </a:p>
          <a:p>
            <a:pPr>
              <a:lnSpc>
                <a:spcPct val="120000"/>
              </a:lnSpc>
            </a:pPr>
            <a:r>
              <a:rPr lang="nl-NL" sz="11200" dirty="0"/>
              <a:t>Twijfelt u? Bespreek dit ook.</a:t>
            </a:r>
          </a:p>
          <a:p>
            <a:pPr marL="0" indent="0">
              <a:buNone/>
            </a:pPr>
            <a:endParaRPr lang="nl-NL" sz="11200" dirty="0"/>
          </a:p>
          <a:p>
            <a:endParaRPr lang="nl-NL" sz="11200" dirty="0"/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95" y="124482"/>
            <a:ext cx="895350" cy="8286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801" y="249865"/>
            <a:ext cx="5850822" cy="10718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674" y="1891472"/>
            <a:ext cx="4343039" cy="3802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19893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Er zijn 4 mogelijkheden</a:t>
            </a:r>
            <a:br>
              <a:rPr lang="nl-NL" dirty="0"/>
            </a:b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4692"/>
            <a:ext cx="2521226" cy="2012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26" y="1834692"/>
            <a:ext cx="2509996" cy="2012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85" y="1835828"/>
            <a:ext cx="2397218" cy="2012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366" y="1835828"/>
            <a:ext cx="2249372" cy="20113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31692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764" y="1957531"/>
            <a:ext cx="8686800" cy="20193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18" y="6201431"/>
            <a:ext cx="11841018" cy="57560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628" y="264968"/>
            <a:ext cx="3276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b="1" dirty="0"/>
              <a:t>Operatie:</a:t>
            </a:r>
          </a:p>
          <a:p>
            <a:pPr marL="0" indent="0">
              <a:lnSpc>
                <a:spcPct val="120000"/>
              </a:lnSpc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1. Slangetje in uw buik.</a:t>
            </a:r>
          </a:p>
          <a:p>
            <a:pPr marL="0" indent="0">
              <a:lnSpc>
                <a:spcPct val="120000"/>
              </a:lnSpc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2. Schone vloeistof in uw buik.</a:t>
            </a:r>
          </a:p>
          <a:p>
            <a:pPr>
              <a:lnSpc>
                <a:spcPct val="120000"/>
              </a:lnSpc>
            </a:pPr>
            <a:endParaRPr lang="nl-NL" dirty="0"/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3. Vloeistof met afvalstoffen uit uw buik.</a:t>
            </a:r>
          </a:p>
          <a:p>
            <a:pPr marL="0" indent="0">
              <a:lnSpc>
                <a:spcPct val="120000"/>
              </a:lnSpc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4. Het slangetje blijft in uw buik zitten.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290" y="224291"/>
            <a:ext cx="3710460" cy="11131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82" y="1925843"/>
            <a:ext cx="4508521" cy="4656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9752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519057" y="1730209"/>
            <a:ext cx="6861266" cy="512779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1400" b="1" dirty="0"/>
              <a:t>Buikspoeling overdag</a:t>
            </a:r>
          </a:p>
          <a:p>
            <a:pPr>
              <a:lnSpc>
                <a:spcPct val="120000"/>
              </a:lnSpc>
            </a:pPr>
            <a:r>
              <a:rPr lang="nl-NL" sz="1400" dirty="0"/>
              <a:t>Zonder machine.</a:t>
            </a:r>
          </a:p>
          <a:p>
            <a:pPr>
              <a:lnSpc>
                <a:spcPct val="120000"/>
              </a:lnSpc>
            </a:pPr>
            <a:r>
              <a:rPr lang="nl-NL" sz="1400" dirty="0"/>
              <a:t>Kan thuis.</a:t>
            </a:r>
          </a:p>
          <a:p>
            <a:pPr>
              <a:lnSpc>
                <a:spcPct val="120000"/>
              </a:lnSpc>
            </a:pPr>
            <a:r>
              <a:rPr lang="nl-NL" sz="1400" dirty="0"/>
              <a:t>U doet het zelf of met hulp.</a:t>
            </a:r>
          </a:p>
          <a:p>
            <a:pPr>
              <a:lnSpc>
                <a:spcPct val="120000"/>
              </a:lnSpc>
            </a:pPr>
            <a:r>
              <a:rPr lang="nl-NL" sz="1400" dirty="0"/>
              <a:t>U bent wakker.</a:t>
            </a:r>
          </a:p>
          <a:p>
            <a:pPr>
              <a:lnSpc>
                <a:spcPct val="120000"/>
              </a:lnSpc>
            </a:pPr>
            <a:r>
              <a:rPr lang="nl-NL" sz="1400" dirty="0"/>
              <a:t>4 keer per dag - 30 minuten per keer.</a:t>
            </a:r>
          </a:p>
          <a:p>
            <a:pPr>
              <a:lnSpc>
                <a:spcPct val="120000"/>
              </a:lnSpc>
            </a:pPr>
            <a:r>
              <a:rPr lang="nl-NL" sz="1400" dirty="0"/>
              <a:t>U moet tijd vrij maken van werk of andere dingen.</a:t>
            </a:r>
          </a:p>
          <a:p>
            <a:pPr>
              <a:lnSpc>
                <a:spcPct val="120000"/>
              </a:lnSpc>
            </a:pPr>
            <a:endParaRPr lang="nl-NL" sz="1400" dirty="0"/>
          </a:p>
          <a:p>
            <a:pPr marL="0" indent="0">
              <a:lnSpc>
                <a:spcPct val="120000"/>
              </a:lnSpc>
              <a:buNone/>
            </a:pPr>
            <a:r>
              <a:rPr lang="nl-NL" sz="1400" b="1" dirty="0"/>
              <a:t>Buikspoeling ‘s nachts</a:t>
            </a:r>
          </a:p>
          <a:p>
            <a:pPr>
              <a:lnSpc>
                <a:spcPct val="120000"/>
              </a:lnSpc>
            </a:pPr>
            <a:r>
              <a:rPr lang="nl-NL" sz="1400" dirty="0"/>
              <a:t>Met machine.</a:t>
            </a:r>
          </a:p>
          <a:p>
            <a:pPr>
              <a:lnSpc>
                <a:spcPct val="120000"/>
              </a:lnSpc>
            </a:pPr>
            <a:r>
              <a:rPr lang="nl-NL" sz="1400" dirty="0"/>
              <a:t>Kan thuis.</a:t>
            </a:r>
          </a:p>
          <a:p>
            <a:pPr>
              <a:lnSpc>
                <a:spcPct val="120000"/>
              </a:lnSpc>
            </a:pPr>
            <a:r>
              <a:rPr lang="nl-NL" sz="1400" dirty="0"/>
              <a:t>U kunt slapen, maar de machine maakt een beetje geluid.</a:t>
            </a:r>
          </a:p>
          <a:p>
            <a:pPr>
              <a:lnSpc>
                <a:spcPct val="120000"/>
              </a:lnSpc>
            </a:pPr>
            <a:r>
              <a:rPr lang="nl-NL" sz="1400" dirty="0"/>
              <a:t>U spoelt elke nacht 8 tot 10 uur.</a:t>
            </a:r>
          </a:p>
          <a:p>
            <a:endParaRPr lang="nl-NL" sz="1400" dirty="0"/>
          </a:p>
          <a:p>
            <a:pPr marL="0" indent="0">
              <a:buNone/>
            </a:pPr>
            <a:r>
              <a:rPr lang="nl-NL" sz="1400" b="1" dirty="0"/>
              <a:t/>
            </a:r>
            <a:br>
              <a:rPr lang="nl-NL" sz="1400" b="1" dirty="0"/>
            </a:br>
            <a:endParaRPr lang="nl-NL" sz="1400" b="1" dirty="0"/>
          </a:p>
          <a:p>
            <a:pPr marL="0" indent="0">
              <a:buNone/>
            </a:pPr>
            <a:endParaRPr lang="nl-NL" sz="1400" b="1" dirty="0"/>
          </a:p>
          <a:p>
            <a:pPr marL="0" indent="0">
              <a:buNone/>
            </a:pPr>
            <a:endParaRPr lang="nl-NL" sz="14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77" y="1730208"/>
            <a:ext cx="3891354" cy="465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r="72142"/>
          <a:stretch/>
        </p:blipFill>
        <p:spPr>
          <a:xfrm>
            <a:off x="0" y="60846"/>
            <a:ext cx="887702" cy="95594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281" y="538820"/>
            <a:ext cx="41243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9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784366" y="2024856"/>
            <a:ext cx="51816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nl-NL" dirty="0"/>
              <a:t>Thuis</a:t>
            </a:r>
            <a:br>
              <a:rPr lang="nl-NL" dirty="0"/>
            </a:br>
            <a:r>
              <a:rPr lang="nl-NL" dirty="0"/>
              <a:t>Met machine of zonder machine.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De kamer moet schoon zijn. 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U kunt de buikspoeling zelf doen.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Of met hulp van thuiszorg of familie.</a:t>
            </a:r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r="72142"/>
          <a:stretch/>
        </p:blipFill>
        <p:spPr>
          <a:xfrm>
            <a:off x="16220" y="0"/>
            <a:ext cx="887702" cy="9559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069" y="385289"/>
            <a:ext cx="6427097" cy="89044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921" y="2024855"/>
            <a:ext cx="4475338" cy="465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6434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073552" y="1762834"/>
            <a:ext cx="5181600" cy="4654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nl-NL" sz="9600" dirty="0"/>
              <a:t>Meestal een aantal jaren.</a:t>
            </a:r>
          </a:p>
          <a:p>
            <a:pPr>
              <a:lnSpc>
                <a:spcPct val="120000"/>
              </a:lnSpc>
            </a:pPr>
            <a:endParaRPr lang="nl-NL" sz="9600" dirty="0"/>
          </a:p>
          <a:p>
            <a:pPr>
              <a:lnSpc>
                <a:spcPct val="120000"/>
              </a:lnSpc>
            </a:pPr>
            <a:r>
              <a:rPr lang="nl-NL" sz="9600" dirty="0"/>
              <a:t>Hoeveel jaren hangt af van hoe goed uw buikvlies en nieren nog werken.</a:t>
            </a:r>
          </a:p>
          <a:p>
            <a:pPr>
              <a:lnSpc>
                <a:spcPct val="120000"/>
              </a:lnSpc>
            </a:pPr>
            <a:endParaRPr lang="nl-NL" sz="9600" dirty="0"/>
          </a:p>
          <a:p>
            <a:pPr>
              <a:lnSpc>
                <a:spcPct val="120000"/>
              </a:lnSpc>
            </a:pPr>
            <a:r>
              <a:rPr lang="nl-NL" sz="9600" dirty="0"/>
              <a:t>Buikspoeling kan minder lang dan hemodialyse of transplantatie</a:t>
            </a:r>
          </a:p>
          <a:p>
            <a:pPr>
              <a:lnSpc>
                <a:spcPct val="120000"/>
              </a:lnSpc>
            </a:pPr>
            <a:endParaRPr lang="nl-NL" sz="9600" dirty="0"/>
          </a:p>
          <a:p>
            <a:pPr>
              <a:lnSpc>
                <a:spcPct val="120000"/>
              </a:lnSpc>
            </a:pPr>
            <a:r>
              <a:rPr lang="nl-NL" sz="9600" dirty="0"/>
              <a:t>U kunt meestal nog wisselen van behandeling</a:t>
            </a:r>
          </a:p>
          <a:p>
            <a:pPr marL="0" indent="0">
              <a:buNone/>
            </a:pPr>
            <a:endParaRPr lang="nl-NL" sz="7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r="72142"/>
          <a:stretch/>
        </p:blipFill>
        <p:spPr>
          <a:xfrm>
            <a:off x="0" y="0"/>
            <a:ext cx="887702" cy="9559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069" y="270567"/>
            <a:ext cx="6250967" cy="11457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79" y="1762834"/>
            <a:ext cx="4379282" cy="465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4664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092827" y="1889683"/>
            <a:ext cx="5181600" cy="46902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nl-NL" sz="9600" dirty="0"/>
              <a:t>U kunt blijven werken. </a:t>
            </a:r>
            <a:br>
              <a:rPr lang="nl-NL" sz="9600" dirty="0"/>
            </a:br>
            <a:r>
              <a:rPr lang="nl-NL" sz="9600" dirty="0" smtClean="0"/>
              <a:t>Soms wel minder uren of andere tijden. </a:t>
            </a:r>
          </a:p>
          <a:p>
            <a:pPr>
              <a:lnSpc>
                <a:spcPct val="120000"/>
              </a:lnSpc>
            </a:pPr>
            <a:r>
              <a:rPr lang="nl-NL" sz="9600" dirty="0" smtClean="0"/>
              <a:t>Minder klachten dan tijdens hemodialyse. </a:t>
            </a:r>
          </a:p>
          <a:p>
            <a:pPr>
              <a:lnSpc>
                <a:spcPct val="120000"/>
              </a:lnSpc>
            </a:pPr>
            <a:r>
              <a:rPr lang="nl-NL" sz="9600" dirty="0" smtClean="0"/>
              <a:t>Uw </a:t>
            </a:r>
            <a:r>
              <a:rPr lang="nl-NL" sz="9600" dirty="0"/>
              <a:t>buikvlies kan ontsteken. U moet dan naar het ziekenhuis.</a:t>
            </a:r>
          </a:p>
          <a:p>
            <a:pPr>
              <a:lnSpc>
                <a:spcPct val="120000"/>
              </a:lnSpc>
            </a:pPr>
            <a:r>
              <a:rPr lang="nl-NL" sz="9600" dirty="0" smtClean="0"/>
              <a:t>U </a:t>
            </a:r>
            <a:r>
              <a:rPr lang="nl-NL" sz="9600" dirty="0"/>
              <a:t>komt naar het ziekenhuis voor controle.</a:t>
            </a:r>
          </a:p>
          <a:p>
            <a:pPr>
              <a:lnSpc>
                <a:spcPct val="120000"/>
              </a:lnSpc>
            </a:pPr>
            <a:r>
              <a:rPr lang="nl-NL" sz="9600" dirty="0" smtClean="0"/>
              <a:t>U </a:t>
            </a:r>
            <a:r>
              <a:rPr lang="nl-NL" sz="9600" dirty="0"/>
              <a:t>volgt een dieet en mag niet te veel </a:t>
            </a:r>
            <a:r>
              <a:rPr lang="nl-NL" sz="9600" dirty="0" smtClean="0"/>
              <a:t>drinken.</a:t>
            </a: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r="72142"/>
          <a:stretch/>
        </p:blipFill>
        <p:spPr>
          <a:xfrm>
            <a:off x="103368" y="0"/>
            <a:ext cx="831424" cy="89534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94" y="1824365"/>
            <a:ext cx="3206468" cy="465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374" y="569288"/>
            <a:ext cx="4562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9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3930977" y="1765190"/>
            <a:ext cx="7541443" cy="46197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300" b="1" dirty="0"/>
              <a:t>Afvalstoffen en vocht uit uw bloed halen.</a:t>
            </a:r>
          </a:p>
          <a:p>
            <a:endParaRPr lang="nl-NL" sz="2300" dirty="0"/>
          </a:p>
          <a:p>
            <a:pPr marL="0" indent="0">
              <a:buNone/>
            </a:pPr>
            <a:r>
              <a:rPr lang="nl-NL" sz="2300" b="1" dirty="0"/>
              <a:t>Via uw arm:</a:t>
            </a:r>
          </a:p>
          <a:p>
            <a:pPr>
              <a:lnSpc>
                <a:spcPct val="120000"/>
              </a:lnSpc>
            </a:pPr>
            <a:r>
              <a:rPr lang="nl-NL" sz="2300" dirty="0"/>
              <a:t>U krijgt met een operatie een shunt</a:t>
            </a:r>
            <a:r>
              <a:rPr lang="nl-NL" sz="2300" dirty="0" smtClean="0"/>
              <a:t>. </a:t>
            </a:r>
            <a:r>
              <a:rPr lang="nl-NL" sz="2300" dirty="0" smtClean="0"/>
              <a:t/>
            </a:r>
            <a:br>
              <a:rPr lang="nl-NL" sz="2300" dirty="0" smtClean="0"/>
            </a:br>
            <a:r>
              <a:rPr lang="nl-NL" sz="2300" dirty="0" smtClean="0"/>
              <a:t>Dit </a:t>
            </a:r>
            <a:r>
              <a:rPr lang="nl-NL" sz="2300" dirty="0" smtClean="0"/>
              <a:t>zijn twee bloedvaten die aan elkaar gemaakt zijn.</a:t>
            </a:r>
            <a:endParaRPr lang="nl-NL" sz="2300" dirty="0"/>
          </a:p>
          <a:p>
            <a:r>
              <a:rPr lang="nl-NL" sz="2300" dirty="0"/>
              <a:t>Via een naald in de shunt gaat uw bloed naar een machine.</a:t>
            </a:r>
          </a:p>
          <a:p>
            <a:r>
              <a:rPr lang="nl-NL" sz="2300" dirty="0"/>
              <a:t>Schoon bloed komt terug in uw lichaam.</a:t>
            </a:r>
          </a:p>
          <a:p>
            <a:r>
              <a:rPr lang="nl-NL" sz="2300" dirty="0"/>
              <a:t>De naald wordt verwijderd.</a:t>
            </a:r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r>
              <a:rPr lang="nl-NL" sz="2300" b="1" dirty="0"/>
              <a:t> Of via uw hals:</a:t>
            </a:r>
          </a:p>
          <a:p>
            <a:r>
              <a:rPr lang="nl-NL" sz="2300" dirty="0"/>
              <a:t>Als de shunt niet of niet meteen kan krijgt u een soort groot infuus.</a:t>
            </a:r>
          </a:p>
          <a:p>
            <a:r>
              <a:rPr lang="nl-NL" sz="2300" dirty="0"/>
              <a:t>Via de dialyse-lijn gaat uw bloed naar een machine.</a:t>
            </a:r>
          </a:p>
          <a:p>
            <a:r>
              <a:rPr lang="nl-NL" sz="2300" dirty="0"/>
              <a:t>Schoon bloed komt weer terug in uw lichaam.</a:t>
            </a: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085" y="231954"/>
            <a:ext cx="3676650" cy="11144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553" y="1765190"/>
            <a:ext cx="2408478" cy="48007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9759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224254" y="1722893"/>
            <a:ext cx="6005329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600" b="1" dirty="0"/>
              <a:t>Behandeling overdag</a:t>
            </a:r>
          </a:p>
          <a:p>
            <a:r>
              <a:rPr lang="nl-NL" sz="3600" dirty="0"/>
              <a:t>Met een machine.</a:t>
            </a:r>
          </a:p>
          <a:p>
            <a:r>
              <a:rPr lang="nl-NL" sz="3600" dirty="0"/>
              <a:t>U bent wakker.</a:t>
            </a:r>
          </a:p>
          <a:p>
            <a:r>
              <a:rPr lang="nl-NL" sz="3600" dirty="0"/>
              <a:t>Gemiddeld keer per week </a:t>
            </a:r>
            <a:r>
              <a:rPr lang="nl-NL" sz="3600" dirty="0" smtClean="0"/>
              <a:t>en </a:t>
            </a:r>
            <a:r>
              <a:rPr lang="nl-NL" sz="3600" dirty="0"/>
              <a:t>4 uur per keer.</a:t>
            </a:r>
          </a:p>
          <a:p>
            <a:r>
              <a:rPr lang="nl-NL" sz="3600" dirty="0"/>
              <a:t>U moet uw werk en leven aanpassen.</a:t>
            </a:r>
          </a:p>
          <a:p>
            <a:endParaRPr lang="nl-NL" sz="3600" dirty="0"/>
          </a:p>
          <a:p>
            <a:pPr marL="0" indent="0">
              <a:buNone/>
            </a:pPr>
            <a:r>
              <a:rPr lang="nl-NL" sz="3600" b="1" dirty="0"/>
              <a:t>Behandeling ‘s nachts</a:t>
            </a:r>
          </a:p>
          <a:p>
            <a:r>
              <a:rPr lang="nl-NL" sz="3600" dirty="0"/>
              <a:t>Met een machine.</a:t>
            </a:r>
          </a:p>
          <a:p>
            <a:r>
              <a:rPr lang="nl-NL" sz="3600" dirty="0"/>
              <a:t>U kunt slapen.</a:t>
            </a:r>
          </a:p>
          <a:p>
            <a:r>
              <a:rPr lang="nl-NL" sz="3600" dirty="0"/>
              <a:t>3 of 4 keer per week </a:t>
            </a:r>
            <a:r>
              <a:rPr lang="nl-NL" sz="3600" dirty="0" smtClean="0"/>
              <a:t>en </a:t>
            </a:r>
            <a:r>
              <a:rPr lang="nl-NL" sz="3600" dirty="0"/>
              <a:t>7 of 8 uur per keer.</a:t>
            </a:r>
          </a:p>
          <a:p>
            <a:pPr marL="0" indent="0">
              <a:buNone/>
            </a:pPr>
            <a:r>
              <a:rPr lang="nl-NL" sz="2000" b="1" dirty="0"/>
              <a:t/>
            </a:r>
            <a:br>
              <a:rPr lang="nl-NL" sz="2000" b="1" dirty="0"/>
            </a:b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281" y="538820"/>
            <a:ext cx="4124325" cy="6191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83" y="81620"/>
            <a:ext cx="791350" cy="81687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59" y="1722893"/>
            <a:ext cx="4779482" cy="465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867790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952</Words>
  <Application>Microsoft Office PowerPoint</Application>
  <PresentationFormat>Breedbeeld</PresentationFormat>
  <Paragraphs>215</Paragraphs>
  <Slides>24</Slides>
  <Notes>21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PowerPoint-presentatie</vt:lpstr>
      <vt:lpstr>Er zijn 4 mogelijkheden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Er zijn 4 mogelijkheden </vt:lpstr>
      <vt:lpstr>PowerPoint-presentatie</vt:lpstr>
    </vt:vector>
  </TitlesOfParts>
  <Company>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Jorien van Treeck</dc:creator>
  <cp:lastModifiedBy>Gudule Boland</cp:lastModifiedBy>
  <cp:revision>60</cp:revision>
  <dcterms:created xsi:type="dcterms:W3CDTF">2022-08-15T13:45:35Z</dcterms:created>
  <dcterms:modified xsi:type="dcterms:W3CDTF">2022-11-29T15:33:41Z</dcterms:modified>
</cp:coreProperties>
</file>