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4"/>
  </p:notesMasterIdLst>
  <p:handoutMasterIdLst>
    <p:handoutMasterId r:id="rId5"/>
  </p:handoutMasterIdLst>
  <p:sldIdLst>
    <p:sldId id="422" r:id="rId2"/>
    <p:sldId id="423" r:id="rId3"/>
  </p:sldIdLst>
  <p:sldSz cx="9144000" cy="5143500" type="screen16x9"/>
  <p:notesSz cx="6794500" cy="99314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71127E2-B99E-D380-0806-866C5943BA3E}" name="Dr. Marja Ho-dac" initials="DMHd" userId="S::ho-dac@nvn.nl::b317a30c-3af2-45dc-978d-a55da800295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nsevoort, RT (int)" initials="R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F5050"/>
    <a:srgbClr val="DC2416"/>
    <a:srgbClr val="D60000"/>
    <a:srgbClr val="FF0000"/>
    <a:srgbClr val="0000CC"/>
    <a:srgbClr val="3333FF"/>
    <a:srgbClr val="3DA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4712" autoAdjust="0"/>
  </p:normalViewPr>
  <p:slideViewPr>
    <p:cSldViewPr>
      <p:cViewPr varScale="1">
        <p:scale>
          <a:sx n="138" d="100"/>
          <a:sy n="138" d="100"/>
        </p:scale>
        <p:origin x="402" y="10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8/10/relationships/authors" Target="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708" cy="496570"/>
          </a:xfrm>
          <a:prstGeom prst="rect">
            <a:avLst/>
          </a:prstGeom>
        </p:spPr>
        <p:txBody>
          <a:bodyPr vert="horz" lIns="91709" tIns="45855" rIns="91709" bIns="45855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8200" y="0"/>
            <a:ext cx="2944708" cy="496570"/>
          </a:xfrm>
          <a:prstGeom prst="rect">
            <a:avLst/>
          </a:prstGeom>
        </p:spPr>
        <p:txBody>
          <a:bodyPr vert="horz" lIns="91709" tIns="45855" rIns="91709" bIns="45855" rtlCol="0"/>
          <a:lstStyle>
            <a:lvl1pPr algn="r">
              <a:defRPr sz="1200"/>
            </a:lvl1pPr>
          </a:lstStyle>
          <a:p>
            <a:fld id="{013D3275-1EA8-4E40-A33F-1102299C6230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33239"/>
            <a:ext cx="2944708" cy="496570"/>
          </a:xfrm>
          <a:prstGeom prst="rect">
            <a:avLst/>
          </a:prstGeom>
        </p:spPr>
        <p:txBody>
          <a:bodyPr vert="horz" lIns="91709" tIns="45855" rIns="91709" bIns="45855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8200" y="9433239"/>
            <a:ext cx="2944708" cy="496570"/>
          </a:xfrm>
          <a:prstGeom prst="rect">
            <a:avLst/>
          </a:prstGeom>
        </p:spPr>
        <p:txBody>
          <a:bodyPr vert="horz" lIns="91709" tIns="45855" rIns="91709" bIns="45855" rtlCol="0" anchor="b"/>
          <a:lstStyle>
            <a:lvl1pPr algn="r">
              <a:defRPr sz="1200"/>
            </a:lvl1pPr>
          </a:lstStyle>
          <a:p>
            <a:fld id="{07230455-A815-4C06-84D8-0CE8A1E033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791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4" cy="496570"/>
          </a:xfrm>
          <a:prstGeom prst="rect">
            <a:avLst/>
          </a:prstGeom>
        </p:spPr>
        <p:txBody>
          <a:bodyPr vert="horz" lIns="91709" tIns="45855" rIns="91709" bIns="45855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8644" y="0"/>
            <a:ext cx="2944284" cy="496570"/>
          </a:xfrm>
          <a:prstGeom prst="rect">
            <a:avLst/>
          </a:prstGeom>
        </p:spPr>
        <p:txBody>
          <a:bodyPr vert="horz" lIns="91709" tIns="45855" rIns="91709" bIns="45855" rtlCol="0"/>
          <a:lstStyle>
            <a:lvl1pPr algn="r">
              <a:defRPr sz="1200"/>
            </a:lvl1pPr>
          </a:lstStyle>
          <a:p>
            <a:fld id="{6E1A1120-368D-4CB2-83D5-8CF0CF112231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6125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9" tIns="45855" rIns="91709" bIns="45855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709" tIns="45855" rIns="91709" bIns="45855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4" cy="496570"/>
          </a:xfrm>
          <a:prstGeom prst="rect">
            <a:avLst/>
          </a:prstGeom>
        </p:spPr>
        <p:txBody>
          <a:bodyPr vert="horz" lIns="91709" tIns="45855" rIns="91709" bIns="45855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8644" y="9433107"/>
            <a:ext cx="2944284" cy="496570"/>
          </a:xfrm>
          <a:prstGeom prst="rect">
            <a:avLst/>
          </a:prstGeom>
        </p:spPr>
        <p:txBody>
          <a:bodyPr vert="horz" lIns="91709" tIns="45855" rIns="91709" bIns="45855" rtlCol="0" anchor="b"/>
          <a:lstStyle>
            <a:lvl1pPr algn="r">
              <a:defRPr sz="1200"/>
            </a:lvl1pPr>
          </a:lstStyle>
          <a:p>
            <a:fld id="{38938B53-7263-4330-81AE-4C4796778D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620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4CEDF-450F-4435-A197-B75FDB330831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2233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4CEDF-450F-4435-A197-B75FDB33083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A7CB-F6C7-4F84-AB78-63B8FDE76B18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F11F-5D5D-41FC-9DA2-A937A22EDED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54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A7CB-F6C7-4F84-AB78-63B8FDE76B18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F11F-5D5D-41FC-9DA2-A937A22EDED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4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A7CB-F6C7-4F84-AB78-63B8FDE76B18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F11F-5D5D-41FC-9DA2-A937A22EDED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21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A7CB-F6C7-4F84-AB78-63B8FDE76B18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F11F-5D5D-41FC-9DA2-A937A22EDED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06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A7CB-F6C7-4F84-AB78-63B8FDE76B18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F11F-5D5D-41FC-9DA2-A937A22EDED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78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A7CB-F6C7-4F84-AB78-63B8FDE76B18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F11F-5D5D-41FC-9DA2-A937A22EDED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673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A7CB-F6C7-4F84-AB78-63B8FDE76B18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F11F-5D5D-41FC-9DA2-A937A22EDED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979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A7CB-F6C7-4F84-AB78-63B8FDE76B18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F11F-5D5D-41FC-9DA2-A937A22EDED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687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A7CB-F6C7-4F84-AB78-63B8FDE76B18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F11F-5D5D-41FC-9DA2-A937A22EDED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84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A7CB-F6C7-4F84-AB78-63B8FDE76B18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F11F-5D5D-41FC-9DA2-A937A22EDED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0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A7CB-F6C7-4F84-AB78-63B8FDE76B18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F11F-5D5D-41FC-9DA2-A937A22EDED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78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FA7CB-F6C7-4F84-AB78-63B8FDE76B18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EF11F-5D5D-41FC-9DA2-A937A22EDED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07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wab.nl/nl/covid-1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/>
          <p:nvPr/>
        </p:nvSpPr>
        <p:spPr>
          <a:xfrm>
            <a:off x="69" y="929014"/>
            <a:ext cx="9143931" cy="45719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66000">
                <a:srgbClr val="C00000">
                  <a:tint val="44500"/>
                  <a:satMod val="160000"/>
                </a:srgb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74" rIns="91294" bIns="45674" rtlCol="0" anchor="ctr"/>
          <a:lstStyle/>
          <a:p>
            <a:pPr algn="ctr" defTabSz="912756"/>
            <a:endParaRPr lang="en-US">
              <a:solidFill>
                <a:prstClr val="white"/>
              </a:solidFill>
            </a:endParaRPr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343285" y="1173199"/>
            <a:ext cx="8748464" cy="3919139"/>
          </a:xfrm>
          <a:prstGeom prst="rect">
            <a:avLst/>
          </a:prstGeom>
        </p:spPr>
        <p:txBody>
          <a:bodyPr vert="horz" lIns="91296" tIns="45674" rIns="91296" bIns="45674" rtlCol="0">
            <a:normAutofit/>
          </a:bodyPr>
          <a:lstStyle>
            <a:lvl1pPr marL="228206" indent="-228206" algn="l" defTabSz="91277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4618" indent="-228206" algn="l" defTabSz="91277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0986" indent="-228206" algn="l" defTabSz="91277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360" indent="-228206" algn="l" defTabSz="91277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3743" indent="-228206" algn="l" defTabSz="91277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0139" indent="-228206" algn="l" defTabSz="91277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6545" indent="-228206" algn="l" defTabSz="91277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2926" indent="-228206" algn="l" defTabSz="91277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9338" indent="-228206" algn="l" defTabSz="91277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lvl="1" indent="-180975">
              <a:buClr>
                <a:srgbClr val="C00000"/>
              </a:buClr>
            </a:pPr>
            <a:r>
              <a:rPr lang="nl-NL" sz="1600" dirty="0" err="1"/>
              <a:t>Dialysepatienten</a:t>
            </a:r>
            <a:r>
              <a:rPr lang="nl-NL" sz="1600" dirty="0"/>
              <a:t>: </a:t>
            </a:r>
          </a:p>
          <a:p>
            <a:pPr marL="455613" lvl="2" indent="0">
              <a:buClr>
                <a:srgbClr val="C00000"/>
              </a:buClr>
              <a:buNone/>
            </a:pPr>
            <a:r>
              <a:rPr lang="nl-NL" sz="1400" dirty="0"/>
              <a:t>Bel altijd met de dialyseafdeling om door te geven dat u COVID-19 hebt en hoe ernstig uw klachten zijn</a:t>
            </a:r>
          </a:p>
          <a:p>
            <a:pPr marL="456368" lvl="2" indent="0">
              <a:buClr>
                <a:srgbClr val="C00000"/>
              </a:buClr>
              <a:buNone/>
            </a:pPr>
            <a:endParaRPr lang="nl-NL" sz="1800" dirty="0"/>
          </a:p>
          <a:p>
            <a:pPr marL="180975" lvl="1" indent="-180975">
              <a:buClr>
                <a:srgbClr val="C00000"/>
              </a:buClr>
            </a:pPr>
            <a:r>
              <a:rPr lang="nl-NL" sz="1600" dirty="0"/>
              <a:t>Niertransplantatiepatiënten en nierpatiënten die worden behandeld met </a:t>
            </a:r>
            <a:r>
              <a:rPr lang="nl-NL" sz="1600" dirty="0" err="1"/>
              <a:t>Cellcept</a:t>
            </a:r>
            <a:r>
              <a:rPr lang="nl-NL" sz="1600" dirty="0"/>
              <a:t> (</a:t>
            </a:r>
            <a:r>
              <a:rPr lang="nl-NL" sz="1600" dirty="0" err="1"/>
              <a:t>mycofenolaat</a:t>
            </a:r>
            <a:r>
              <a:rPr lang="nl-NL" sz="1600" dirty="0"/>
              <a:t> </a:t>
            </a:r>
            <a:r>
              <a:rPr lang="nl-NL" sz="1600" dirty="0" err="1"/>
              <a:t>mofetil</a:t>
            </a:r>
            <a:r>
              <a:rPr lang="nl-NL" sz="1600" dirty="0"/>
              <a:t>), </a:t>
            </a:r>
            <a:r>
              <a:rPr lang="nl-NL" sz="1600" dirty="0" err="1"/>
              <a:t>Endoxan</a:t>
            </a:r>
            <a:r>
              <a:rPr lang="nl-NL" sz="1600" dirty="0"/>
              <a:t> (cyclofosfamide), of </a:t>
            </a:r>
            <a:r>
              <a:rPr lang="nl-NL" sz="1600" dirty="0" err="1"/>
              <a:t>Rituximab</a:t>
            </a:r>
            <a:r>
              <a:rPr lang="nl-NL" sz="1600" dirty="0"/>
              <a:t>:</a:t>
            </a:r>
          </a:p>
          <a:p>
            <a:pPr marL="456368" lvl="2" indent="0">
              <a:buClr>
                <a:srgbClr val="C00000"/>
              </a:buClr>
              <a:buNone/>
            </a:pPr>
            <a:r>
              <a:rPr lang="nl-NL" sz="1400" dirty="0"/>
              <a:t>Bel met uw nefroloog indien COVID-19 en:</a:t>
            </a:r>
          </a:p>
          <a:p>
            <a:pPr marL="742118" lvl="2" indent="-285750">
              <a:buClr>
                <a:srgbClr val="C00000"/>
              </a:buClr>
              <a:buFont typeface="Calibri" panose="020F0502020204030204" pitchFamily="34" charset="0"/>
              <a:buChar char="‒"/>
            </a:pPr>
            <a:r>
              <a:rPr lang="nl-NL" sz="1400" dirty="0"/>
              <a:t>ernstige klachten</a:t>
            </a:r>
          </a:p>
          <a:p>
            <a:pPr marL="742118" lvl="2" indent="-285750">
              <a:buClr>
                <a:srgbClr val="C00000"/>
              </a:buClr>
              <a:buFont typeface="Calibri" panose="020F0502020204030204" pitchFamily="34" charset="0"/>
              <a:buChar char="‒"/>
            </a:pPr>
            <a:r>
              <a:rPr lang="nl-NL" sz="1400" dirty="0"/>
              <a:t>65 jaar en ouder</a:t>
            </a:r>
          </a:p>
          <a:p>
            <a:pPr marL="742118" lvl="2" indent="-285750">
              <a:buClr>
                <a:srgbClr val="C00000"/>
              </a:buClr>
              <a:buFont typeface="Calibri" panose="020F0502020204030204" pitchFamily="34" charset="0"/>
              <a:buChar char="‒"/>
            </a:pPr>
            <a:r>
              <a:rPr lang="nl-NL" sz="1400" dirty="0"/>
              <a:t>in het eerste jaar na niertransplantatie</a:t>
            </a:r>
          </a:p>
          <a:p>
            <a:pPr marL="742118" lvl="2" indent="-285750">
              <a:buClr>
                <a:srgbClr val="C00000"/>
              </a:buClr>
              <a:buFont typeface="Calibri" panose="020F0502020204030204" pitchFamily="34" charset="0"/>
              <a:buChar char="‒"/>
            </a:pPr>
            <a:r>
              <a:rPr lang="nl-NL" sz="1400" dirty="0"/>
              <a:t>niet gevaccineerd</a:t>
            </a:r>
          </a:p>
          <a:p>
            <a:pPr marL="742118" lvl="2" indent="-285750">
              <a:buClr>
                <a:srgbClr val="C00000"/>
              </a:buClr>
              <a:buFont typeface="Calibri" panose="020F0502020204030204" pitchFamily="34" charset="0"/>
              <a:buChar char="‒"/>
            </a:pPr>
            <a:r>
              <a:rPr lang="nl-NL" sz="1400" dirty="0"/>
              <a:t>bij twijfel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2683129-6283-4484-BE85-445202842EC8}"/>
              </a:ext>
            </a:extLst>
          </p:cNvPr>
          <p:cNvSpPr txBox="1">
            <a:spLocks/>
          </p:cNvSpPr>
          <p:nvPr/>
        </p:nvSpPr>
        <p:spPr>
          <a:xfrm>
            <a:off x="411479" y="47078"/>
            <a:ext cx="8732451" cy="913708"/>
          </a:xfrm>
          <a:prstGeom prst="rect">
            <a:avLst/>
          </a:prstGeom>
        </p:spPr>
        <p:txBody>
          <a:bodyPr vert="horz" lIns="91296" tIns="45674" rIns="91296" bIns="45674" rtlCol="0" anchor="ctr">
            <a:normAutofit/>
          </a:bodyPr>
          <a:lstStyle>
            <a:lvl1pPr algn="l" defTabSz="91277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2779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Advies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 voor 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patiënten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bij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 COVID-19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499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/>
          <p:nvPr/>
        </p:nvSpPr>
        <p:spPr>
          <a:xfrm>
            <a:off x="69" y="929014"/>
            <a:ext cx="9143931" cy="45719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66000">
                <a:srgbClr val="C00000">
                  <a:tint val="44500"/>
                  <a:satMod val="160000"/>
                </a:srgb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74" rIns="91294" bIns="45674" rtlCol="0" anchor="ctr"/>
          <a:lstStyle/>
          <a:p>
            <a:pPr algn="ctr" defTabSz="912756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4508A84-8F06-4698-BDC6-021EDF99AC51}"/>
              </a:ext>
            </a:extLst>
          </p:cNvPr>
          <p:cNvSpPr txBox="1">
            <a:spLocks/>
          </p:cNvSpPr>
          <p:nvPr/>
        </p:nvSpPr>
        <p:spPr>
          <a:xfrm>
            <a:off x="411479" y="47078"/>
            <a:ext cx="8732451" cy="913708"/>
          </a:xfrm>
          <a:prstGeom prst="rect">
            <a:avLst/>
          </a:prstGeom>
        </p:spPr>
        <p:txBody>
          <a:bodyPr vert="horz" lIns="91296" tIns="45674" rIns="91296" bIns="45674" rtlCol="0" anchor="ctr">
            <a:normAutofit/>
          </a:bodyPr>
          <a:lstStyle>
            <a:lvl1pPr algn="l" defTabSz="91277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2779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Leidraad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 voor 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artsen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t.a.v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. 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ambulante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behandeling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bij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 COVID-19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2" name="Stroomdiagram: Scheidingslijn 1">
            <a:extLst>
              <a:ext uri="{FF2B5EF4-FFF2-40B4-BE49-F238E27FC236}">
                <a16:creationId xmlns:a16="http://schemas.microsoft.com/office/drawing/2014/main" id="{845BE953-664D-4FBF-B412-D09CC5778C89}"/>
              </a:ext>
            </a:extLst>
          </p:cNvPr>
          <p:cNvSpPr/>
          <p:nvPr/>
        </p:nvSpPr>
        <p:spPr>
          <a:xfrm>
            <a:off x="1141130" y="1033293"/>
            <a:ext cx="1440160" cy="390379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Stroomdiagram: Beslissing 2">
            <a:extLst>
              <a:ext uri="{FF2B5EF4-FFF2-40B4-BE49-F238E27FC236}">
                <a16:creationId xmlns:a16="http://schemas.microsoft.com/office/drawing/2014/main" id="{850379C1-C624-4203-A0A1-0B7C95F8739E}"/>
              </a:ext>
            </a:extLst>
          </p:cNvPr>
          <p:cNvSpPr/>
          <p:nvPr/>
        </p:nvSpPr>
        <p:spPr>
          <a:xfrm>
            <a:off x="179512" y="1635646"/>
            <a:ext cx="3384376" cy="1341803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637343" lvl="2" indent="-180975">
              <a:buClr>
                <a:srgbClr val="C00000"/>
              </a:buClr>
            </a:pPr>
            <a:endParaRPr lang="nl-NL" sz="14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E1929099-2575-46A1-8528-A5A60D9179D2}"/>
              </a:ext>
            </a:extLst>
          </p:cNvPr>
          <p:cNvSpPr txBox="1"/>
          <p:nvPr/>
        </p:nvSpPr>
        <p:spPr>
          <a:xfrm>
            <a:off x="1299593" y="1040127"/>
            <a:ext cx="1203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Patiënt heeft geen of milde klachten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60D9A83-BD1B-457E-812C-73C094DB8D12}"/>
              </a:ext>
            </a:extLst>
          </p:cNvPr>
          <p:cNvSpPr txBox="1"/>
          <p:nvPr/>
        </p:nvSpPr>
        <p:spPr>
          <a:xfrm>
            <a:off x="567119" y="1920188"/>
            <a:ext cx="23603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lvl="2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sz="1000" dirty="0"/>
              <a:t>niertransplantatiepatiënt</a:t>
            </a:r>
          </a:p>
          <a:p>
            <a:pPr marL="627818" lvl="2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sz="1000" dirty="0"/>
              <a:t>dialysepatiënt</a:t>
            </a:r>
          </a:p>
          <a:p>
            <a:pPr marL="622300" lvl="2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sz="1000" dirty="0"/>
              <a:t>nierpatiënt met MMF/MPA, cyclofosfamide of </a:t>
            </a:r>
            <a:r>
              <a:rPr lang="nl-NL" sz="1000" dirty="0" err="1"/>
              <a:t>rituximab</a:t>
            </a:r>
            <a:endParaRPr lang="nl-NL" sz="1000" dirty="0"/>
          </a:p>
          <a:p>
            <a:endParaRPr lang="nl-NL" sz="1000" dirty="0"/>
          </a:p>
        </p:txBody>
      </p:sp>
      <p:sp>
        <p:nvSpPr>
          <p:cNvPr id="10" name="Stroomdiagram: Beslissing 9">
            <a:extLst>
              <a:ext uri="{FF2B5EF4-FFF2-40B4-BE49-F238E27FC236}">
                <a16:creationId xmlns:a16="http://schemas.microsoft.com/office/drawing/2014/main" id="{916C7D3D-0382-4750-AD44-3352BD28239F}"/>
              </a:ext>
            </a:extLst>
          </p:cNvPr>
          <p:cNvSpPr/>
          <p:nvPr/>
        </p:nvSpPr>
        <p:spPr>
          <a:xfrm>
            <a:off x="6802771" y="2030451"/>
            <a:ext cx="929340" cy="571065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637343" lvl="2" indent="-180975">
              <a:buClr>
                <a:srgbClr val="C00000"/>
              </a:buClr>
            </a:pPr>
            <a:endParaRPr lang="nl-NL" sz="1400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97DC8F8-AC48-44DD-922E-D006FBCE1042}"/>
              </a:ext>
            </a:extLst>
          </p:cNvPr>
          <p:cNvSpPr txBox="1"/>
          <p:nvPr/>
        </p:nvSpPr>
        <p:spPr>
          <a:xfrm>
            <a:off x="6961234" y="2192255"/>
            <a:ext cx="6745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850" lvl="2" indent="-450850">
              <a:buClr>
                <a:srgbClr val="C00000"/>
              </a:buClr>
            </a:pPr>
            <a:r>
              <a:rPr lang="nl-NL" sz="1000" dirty="0"/>
              <a:t>≥ 65 jaar</a:t>
            </a:r>
          </a:p>
        </p:txBody>
      </p:sp>
      <p:sp>
        <p:nvSpPr>
          <p:cNvPr id="12" name="Stroomdiagram: Beslissing 11">
            <a:extLst>
              <a:ext uri="{FF2B5EF4-FFF2-40B4-BE49-F238E27FC236}">
                <a16:creationId xmlns:a16="http://schemas.microsoft.com/office/drawing/2014/main" id="{C1A17558-EFA1-41B9-B622-17E9ED5C641E}"/>
              </a:ext>
            </a:extLst>
          </p:cNvPr>
          <p:cNvSpPr/>
          <p:nvPr/>
        </p:nvSpPr>
        <p:spPr>
          <a:xfrm>
            <a:off x="5678060" y="2886131"/>
            <a:ext cx="3192608" cy="1341803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637343" lvl="2" indent="-180975">
              <a:buClr>
                <a:srgbClr val="C00000"/>
              </a:buClr>
            </a:pPr>
            <a:endParaRPr lang="nl-NL" sz="140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1D22A7F-E594-4FD1-BDE0-73147757E0E5}"/>
              </a:ext>
            </a:extLst>
          </p:cNvPr>
          <p:cNvSpPr txBox="1"/>
          <p:nvPr/>
        </p:nvSpPr>
        <p:spPr>
          <a:xfrm>
            <a:off x="5952957" y="3147814"/>
            <a:ext cx="29523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850" lvl="2" indent="4763">
              <a:buClr>
                <a:srgbClr val="C00000"/>
              </a:buClr>
            </a:pPr>
            <a:r>
              <a:rPr lang="nl-NL" sz="1000" dirty="0"/>
              <a:t> ≥ 1 andere risicofactor:</a:t>
            </a:r>
          </a:p>
          <a:p>
            <a:pPr marL="622300" lvl="2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sz="1000" dirty="0"/>
              <a:t>niet gevaccineerd</a:t>
            </a:r>
          </a:p>
          <a:p>
            <a:pPr marL="622300" lvl="2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sz="1000" dirty="0"/>
              <a:t>antistoffen &lt; 300 BAU/ml</a:t>
            </a:r>
          </a:p>
          <a:p>
            <a:pPr marL="622300" lvl="2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sz="1000" dirty="0"/>
              <a:t>&lt; 1 jaar na niertransplantatie</a:t>
            </a:r>
          </a:p>
          <a:p>
            <a:pPr marL="622300" lvl="2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sz="1000" dirty="0"/>
              <a:t>significante </a:t>
            </a:r>
            <a:r>
              <a:rPr lang="nl-NL" sz="1000" dirty="0" err="1"/>
              <a:t>comorbiditeit</a:t>
            </a:r>
            <a:endParaRPr lang="nl-NL" sz="1000" dirty="0"/>
          </a:p>
        </p:txBody>
      </p:sp>
      <p:sp>
        <p:nvSpPr>
          <p:cNvPr id="14" name="Stroomdiagram: Beslissing 13">
            <a:extLst>
              <a:ext uri="{FF2B5EF4-FFF2-40B4-BE49-F238E27FC236}">
                <a16:creationId xmlns:a16="http://schemas.microsoft.com/office/drawing/2014/main" id="{5DCA9929-B66D-43D8-ABF8-5D59DC6CD452}"/>
              </a:ext>
            </a:extLst>
          </p:cNvPr>
          <p:cNvSpPr/>
          <p:nvPr/>
        </p:nvSpPr>
        <p:spPr>
          <a:xfrm>
            <a:off x="3923928" y="1968165"/>
            <a:ext cx="2448272" cy="682205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637343" lvl="2" indent="-180975">
              <a:buClr>
                <a:srgbClr val="C00000"/>
              </a:buClr>
            </a:pPr>
            <a:endParaRPr lang="nl-NL" sz="1400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040E9F5-F910-4A3F-BEC5-55812A6F5EFC}"/>
              </a:ext>
            </a:extLst>
          </p:cNvPr>
          <p:cNvSpPr txBox="1"/>
          <p:nvPr/>
        </p:nvSpPr>
        <p:spPr>
          <a:xfrm>
            <a:off x="4390286" y="2099632"/>
            <a:ext cx="15873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B- of T-cel </a:t>
            </a:r>
            <a:r>
              <a:rPr lang="nl-NL" sz="1000" dirty="0" err="1"/>
              <a:t>depleterende</a:t>
            </a:r>
            <a:endParaRPr lang="nl-NL" sz="1000" dirty="0"/>
          </a:p>
          <a:p>
            <a:r>
              <a:rPr lang="nl-NL" sz="1000" dirty="0"/>
              <a:t> antistoffen laatste jaar</a:t>
            </a:r>
          </a:p>
        </p:txBody>
      </p:sp>
      <p:sp>
        <p:nvSpPr>
          <p:cNvPr id="9" name="Stroomdiagram: Scheidingslijn 8">
            <a:extLst>
              <a:ext uri="{FF2B5EF4-FFF2-40B4-BE49-F238E27FC236}">
                <a16:creationId xmlns:a16="http://schemas.microsoft.com/office/drawing/2014/main" id="{76702194-F1DF-4F2F-94C1-DC692AF410D6}"/>
              </a:ext>
            </a:extLst>
          </p:cNvPr>
          <p:cNvSpPr/>
          <p:nvPr/>
        </p:nvSpPr>
        <p:spPr>
          <a:xfrm>
            <a:off x="1426895" y="3291830"/>
            <a:ext cx="900100" cy="432048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EB407EB-632D-44E2-B6E1-81CC2B9657FE}"/>
              </a:ext>
            </a:extLst>
          </p:cNvPr>
          <p:cNvSpPr txBox="1"/>
          <p:nvPr/>
        </p:nvSpPr>
        <p:spPr>
          <a:xfrm>
            <a:off x="1475656" y="3363838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Geen actie</a:t>
            </a:r>
          </a:p>
        </p:txBody>
      </p:sp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F0474FBC-17C6-44AC-BB1E-F1E4B5C00416}"/>
              </a:ext>
            </a:extLst>
          </p:cNvPr>
          <p:cNvCxnSpPr>
            <a:stCxn id="2" idx="2"/>
            <a:endCxn id="3" idx="0"/>
          </p:cNvCxnSpPr>
          <p:nvPr/>
        </p:nvCxnSpPr>
        <p:spPr>
          <a:xfrm>
            <a:off x="1861210" y="1423672"/>
            <a:ext cx="10490" cy="211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7AC059E6-C74C-45C7-A070-8538C55D054F}"/>
              </a:ext>
            </a:extLst>
          </p:cNvPr>
          <p:cNvCxnSpPr>
            <a:stCxn id="3" idx="2"/>
            <a:endCxn id="9" idx="0"/>
          </p:cNvCxnSpPr>
          <p:nvPr/>
        </p:nvCxnSpPr>
        <p:spPr>
          <a:xfrm>
            <a:off x="1871700" y="2977449"/>
            <a:ext cx="5245" cy="314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kstvak 27">
            <a:extLst>
              <a:ext uri="{FF2B5EF4-FFF2-40B4-BE49-F238E27FC236}">
                <a16:creationId xmlns:a16="http://schemas.microsoft.com/office/drawing/2014/main" id="{D222114C-CC8C-45B0-992E-61E8D968BEE9}"/>
              </a:ext>
            </a:extLst>
          </p:cNvPr>
          <p:cNvSpPr txBox="1"/>
          <p:nvPr/>
        </p:nvSpPr>
        <p:spPr>
          <a:xfrm>
            <a:off x="3635896" y="2037497"/>
            <a:ext cx="4388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ja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A558CC0E-F591-49E5-81BD-5813899C9058}"/>
              </a:ext>
            </a:extLst>
          </p:cNvPr>
          <p:cNvSpPr txBox="1"/>
          <p:nvPr/>
        </p:nvSpPr>
        <p:spPr>
          <a:xfrm>
            <a:off x="1972948" y="2973601"/>
            <a:ext cx="4388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nee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C75195F6-B50C-4A57-9B6A-B59D68CAC1A6}"/>
              </a:ext>
            </a:extLst>
          </p:cNvPr>
          <p:cNvSpPr txBox="1"/>
          <p:nvPr/>
        </p:nvSpPr>
        <p:spPr>
          <a:xfrm>
            <a:off x="7301540" y="4227934"/>
            <a:ext cx="4388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nee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36C6FC55-2F69-43C6-B137-71753091F453}"/>
              </a:ext>
            </a:extLst>
          </p:cNvPr>
          <p:cNvSpPr txBox="1"/>
          <p:nvPr/>
        </p:nvSpPr>
        <p:spPr>
          <a:xfrm>
            <a:off x="5429332" y="3261633"/>
            <a:ext cx="4388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ja</a:t>
            </a:r>
          </a:p>
        </p:txBody>
      </p:sp>
      <p:sp>
        <p:nvSpPr>
          <p:cNvPr id="33" name="Stroomdiagram: Scheidingslijn 32">
            <a:extLst>
              <a:ext uri="{FF2B5EF4-FFF2-40B4-BE49-F238E27FC236}">
                <a16:creationId xmlns:a16="http://schemas.microsoft.com/office/drawing/2014/main" id="{25481B20-B572-46FC-A9F9-50EF8488EDE0}"/>
              </a:ext>
            </a:extLst>
          </p:cNvPr>
          <p:cNvSpPr/>
          <p:nvPr/>
        </p:nvSpPr>
        <p:spPr>
          <a:xfrm>
            <a:off x="6839414" y="4542315"/>
            <a:ext cx="900100" cy="432048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7A553DF2-EB07-4D76-9659-D05148BFF3BB}"/>
              </a:ext>
            </a:extLst>
          </p:cNvPr>
          <p:cNvSpPr txBox="1"/>
          <p:nvPr/>
        </p:nvSpPr>
        <p:spPr>
          <a:xfrm>
            <a:off x="6908681" y="4629785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Geen actie</a:t>
            </a:r>
          </a:p>
        </p:txBody>
      </p:sp>
      <p:cxnSp>
        <p:nvCxnSpPr>
          <p:cNvPr id="35" name="Rechte verbindingslijn met pijl 34">
            <a:extLst>
              <a:ext uri="{FF2B5EF4-FFF2-40B4-BE49-F238E27FC236}">
                <a16:creationId xmlns:a16="http://schemas.microsoft.com/office/drawing/2014/main" id="{8E3AB8C7-B3DF-4442-BF9D-14F003AB679C}"/>
              </a:ext>
            </a:extLst>
          </p:cNvPr>
          <p:cNvCxnSpPr>
            <a:endCxn id="33" idx="0"/>
          </p:cNvCxnSpPr>
          <p:nvPr/>
        </p:nvCxnSpPr>
        <p:spPr>
          <a:xfrm>
            <a:off x="7284219" y="4227934"/>
            <a:ext cx="5245" cy="314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Stroomdiagram: Scheidingslijn 35">
            <a:extLst>
              <a:ext uri="{FF2B5EF4-FFF2-40B4-BE49-F238E27FC236}">
                <a16:creationId xmlns:a16="http://schemas.microsoft.com/office/drawing/2014/main" id="{DE785E6F-17A3-484D-A7AB-9B3BC19CEBE8}"/>
              </a:ext>
            </a:extLst>
          </p:cNvPr>
          <p:cNvSpPr/>
          <p:nvPr/>
        </p:nvSpPr>
        <p:spPr>
          <a:xfrm>
            <a:off x="8172400" y="2090941"/>
            <a:ext cx="900100" cy="432048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CDE52A96-603E-45ED-A7C1-7C0D2BCE00E2}"/>
              </a:ext>
            </a:extLst>
          </p:cNvPr>
          <p:cNvSpPr txBox="1"/>
          <p:nvPr/>
        </p:nvSpPr>
        <p:spPr>
          <a:xfrm>
            <a:off x="8221161" y="2178447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Geen actie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937DAD6E-747F-4051-BFA9-0B605EFB6C1E}"/>
              </a:ext>
            </a:extLst>
          </p:cNvPr>
          <p:cNvSpPr txBox="1"/>
          <p:nvPr/>
        </p:nvSpPr>
        <p:spPr>
          <a:xfrm>
            <a:off x="7733588" y="2067694"/>
            <a:ext cx="4388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nee</a:t>
            </a:r>
          </a:p>
        </p:txBody>
      </p:sp>
      <p:sp>
        <p:nvSpPr>
          <p:cNvPr id="39" name="Stroomdiagram: Scheidingslijn 38">
            <a:extLst>
              <a:ext uri="{FF2B5EF4-FFF2-40B4-BE49-F238E27FC236}">
                <a16:creationId xmlns:a16="http://schemas.microsoft.com/office/drawing/2014/main" id="{7987D1E5-6F33-4152-B997-76DA34298259}"/>
              </a:ext>
            </a:extLst>
          </p:cNvPr>
          <p:cNvSpPr/>
          <p:nvPr/>
        </p:nvSpPr>
        <p:spPr>
          <a:xfrm>
            <a:off x="2771800" y="3016972"/>
            <a:ext cx="2592288" cy="1080120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EAE54284-0E55-4E9C-9480-AFFC12B5477E}"/>
              </a:ext>
            </a:extLst>
          </p:cNvPr>
          <p:cNvSpPr txBox="1"/>
          <p:nvPr/>
        </p:nvSpPr>
        <p:spPr>
          <a:xfrm>
            <a:off x="2867010" y="3059214"/>
            <a:ext cx="2510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Overweeg behandeling met </a:t>
            </a:r>
            <a:r>
              <a:rPr lang="nl-NL" sz="1000" dirty="0" err="1"/>
              <a:t>Evusheld</a:t>
            </a:r>
            <a:r>
              <a:rPr lang="nl-NL" sz="1000" dirty="0"/>
              <a:t> of </a:t>
            </a:r>
            <a:r>
              <a:rPr lang="nl-NL" sz="1000" dirty="0" err="1"/>
              <a:t>Paxlovid</a:t>
            </a:r>
            <a:r>
              <a:rPr lang="nl-NL" sz="1000" dirty="0"/>
              <a:t>, met name bij klachten die &lt; 1 week bestaan. Keuze is afhankelijk van beschikbaarheid en patiëntkenmerken zoals kans op ongewenste interacties en voorkeur voor parenterale of orale therapie.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3321294C-BFAD-419B-A736-5393A6DBA5A3}"/>
              </a:ext>
            </a:extLst>
          </p:cNvPr>
          <p:cNvSpPr txBox="1"/>
          <p:nvPr/>
        </p:nvSpPr>
        <p:spPr>
          <a:xfrm>
            <a:off x="6365436" y="2067694"/>
            <a:ext cx="4388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nee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6B7E67F5-DEFD-42B6-8668-0EE206AD3228}"/>
              </a:ext>
            </a:extLst>
          </p:cNvPr>
          <p:cNvSpPr txBox="1"/>
          <p:nvPr/>
        </p:nvSpPr>
        <p:spPr>
          <a:xfrm>
            <a:off x="7308304" y="2613561"/>
            <a:ext cx="4388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ja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9AE0E868-3168-4780-99C8-BD8EA4534E58}"/>
              </a:ext>
            </a:extLst>
          </p:cNvPr>
          <p:cNvSpPr txBox="1"/>
          <p:nvPr/>
        </p:nvSpPr>
        <p:spPr>
          <a:xfrm>
            <a:off x="323528" y="4312136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/>
              <a:t>Gebaseerd op: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/>
              <a:t>SWAB </a:t>
            </a:r>
            <a:r>
              <a:rPr lang="nl-NL" sz="800" dirty="0">
                <a:hlinkClick r:id="rId3"/>
              </a:rPr>
              <a:t>Medicamenteuze behandeling voor patiënten met COVID-19 (infectie met SARS–CoV-2) | SWAB</a:t>
            </a:r>
            <a:endParaRPr lang="nl-NL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/>
              <a:t>Interne richtlijn </a:t>
            </a:r>
            <a:r>
              <a:rPr lang="nl-NL" sz="800" dirty="0" err="1"/>
              <a:t>ErasmusMC</a:t>
            </a:r>
            <a:endParaRPr lang="nl-NL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/>
              <a:t>Expert opinion leden RECOVAC consortium</a:t>
            </a:r>
          </a:p>
        </p:txBody>
      </p:sp>
      <p:cxnSp>
        <p:nvCxnSpPr>
          <p:cNvPr id="53" name="Rechte verbindingslijn met pijl 52">
            <a:extLst>
              <a:ext uri="{FF2B5EF4-FFF2-40B4-BE49-F238E27FC236}">
                <a16:creationId xmlns:a16="http://schemas.microsoft.com/office/drawing/2014/main" id="{BC2E198A-486D-433B-9BE4-C22F3F15B0E1}"/>
              </a:ext>
            </a:extLst>
          </p:cNvPr>
          <p:cNvCxnSpPr>
            <a:stCxn id="3" idx="3"/>
            <a:endCxn id="14" idx="1"/>
          </p:cNvCxnSpPr>
          <p:nvPr/>
        </p:nvCxnSpPr>
        <p:spPr>
          <a:xfrm>
            <a:off x="3563888" y="2306548"/>
            <a:ext cx="360040" cy="2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Rechte verbindingslijn met pijl 54">
            <a:extLst>
              <a:ext uri="{FF2B5EF4-FFF2-40B4-BE49-F238E27FC236}">
                <a16:creationId xmlns:a16="http://schemas.microsoft.com/office/drawing/2014/main" id="{67CA793C-0243-47F1-A687-46C339FA2BB1}"/>
              </a:ext>
            </a:extLst>
          </p:cNvPr>
          <p:cNvCxnSpPr>
            <a:stCxn id="14" idx="3"/>
            <a:endCxn id="10" idx="1"/>
          </p:cNvCxnSpPr>
          <p:nvPr/>
        </p:nvCxnSpPr>
        <p:spPr>
          <a:xfrm>
            <a:off x="6372200" y="2309268"/>
            <a:ext cx="430571" cy="6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Rechte verbindingslijn met pijl 56">
            <a:extLst>
              <a:ext uri="{FF2B5EF4-FFF2-40B4-BE49-F238E27FC236}">
                <a16:creationId xmlns:a16="http://schemas.microsoft.com/office/drawing/2014/main" id="{11773963-53DA-4209-BD2F-62AEF24172FD}"/>
              </a:ext>
            </a:extLst>
          </p:cNvPr>
          <p:cNvCxnSpPr>
            <a:stCxn id="10" idx="3"/>
            <a:endCxn id="36" idx="1"/>
          </p:cNvCxnSpPr>
          <p:nvPr/>
        </p:nvCxnSpPr>
        <p:spPr>
          <a:xfrm flipV="1">
            <a:off x="7732111" y="2306965"/>
            <a:ext cx="440289" cy="9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Rechte verbindingslijn met pijl 58">
            <a:extLst>
              <a:ext uri="{FF2B5EF4-FFF2-40B4-BE49-F238E27FC236}">
                <a16:creationId xmlns:a16="http://schemas.microsoft.com/office/drawing/2014/main" id="{64BECC61-62DE-43D7-AD74-EFADC126C6CA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>
            <a:off x="7267441" y="2601516"/>
            <a:ext cx="6923" cy="284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Rechte verbindingslijn met pijl 66">
            <a:extLst>
              <a:ext uri="{FF2B5EF4-FFF2-40B4-BE49-F238E27FC236}">
                <a16:creationId xmlns:a16="http://schemas.microsoft.com/office/drawing/2014/main" id="{2A574933-5270-4AEC-A136-0E63F15B602C}"/>
              </a:ext>
            </a:extLst>
          </p:cNvPr>
          <p:cNvCxnSpPr>
            <a:stCxn id="12" idx="1"/>
            <a:endCxn id="39" idx="3"/>
          </p:cNvCxnSpPr>
          <p:nvPr/>
        </p:nvCxnSpPr>
        <p:spPr>
          <a:xfrm flipH="1" flipV="1">
            <a:off x="5364088" y="3557032"/>
            <a:ext cx="31397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Verbindingslijn: gebogen 70">
            <a:extLst>
              <a:ext uri="{FF2B5EF4-FFF2-40B4-BE49-F238E27FC236}">
                <a16:creationId xmlns:a16="http://schemas.microsoft.com/office/drawing/2014/main" id="{0FE3F2B9-507E-4B32-8E95-5AD7C56723B8}"/>
              </a:ext>
            </a:extLst>
          </p:cNvPr>
          <p:cNvCxnSpPr>
            <a:stCxn id="14" idx="2"/>
            <a:endCxn id="39" idx="0"/>
          </p:cNvCxnSpPr>
          <p:nvPr/>
        </p:nvCxnSpPr>
        <p:spPr>
          <a:xfrm rot="5400000">
            <a:off x="4424703" y="2293611"/>
            <a:ext cx="366602" cy="108012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kstvak 71">
            <a:extLst>
              <a:ext uri="{FF2B5EF4-FFF2-40B4-BE49-F238E27FC236}">
                <a16:creationId xmlns:a16="http://schemas.microsoft.com/office/drawing/2014/main" id="{7A92E0F2-3758-4AD9-BE30-C6A0D94898C2}"/>
              </a:ext>
            </a:extLst>
          </p:cNvPr>
          <p:cNvSpPr txBox="1"/>
          <p:nvPr/>
        </p:nvSpPr>
        <p:spPr>
          <a:xfrm>
            <a:off x="5213587" y="2630115"/>
            <a:ext cx="4388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ja</a:t>
            </a:r>
          </a:p>
        </p:txBody>
      </p:sp>
    </p:spTree>
    <p:extLst>
      <p:ext uri="{BB962C8B-B14F-4D97-AF65-F5344CB8AC3E}">
        <p14:creationId xmlns:p14="http://schemas.microsoft.com/office/powerpoint/2010/main" val="21710376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1792</TotalTime>
  <Words>211</Words>
  <Application>Microsoft Office PowerPoint</Application>
  <PresentationFormat>Diavoorstelling (16:9)</PresentationFormat>
  <Paragraphs>42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giuseppe.palladino</dc:creator>
  <cp:lastModifiedBy>Hilbrands, Luuk</cp:lastModifiedBy>
  <cp:revision>338</cp:revision>
  <cp:lastPrinted>2021-08-24T11:58:25Z</cp:lastPrinted>
  <dcterms:created xsi:type="dcterms:W3CDTF">2020-11-25T09:33:32Z</dcterms:created>
  <dcterms:modified xsi:type="dcterms:W3CDTF">2022-09-20T07:33:52Z</dcterms:modified>
</cp:coreProperties>
</file>